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3"/>
    <p:sldId id="257" r:id="rId4"/>
    <p:sldId id="258" r:id="rId5"/>
    <p:sldId id="259" r:id="rId6"/>
    <p:sldId id="262" r:id="rId7"/>
    <p:sldId id="264" r:id="rId8"/>
    <p:sldId id="266" r:id="rId9"/>
    <p:sldId id="263" r:id="rId10"/>
    <p:sldId id="310" r:id="rId11"/>
    <p:sldId id="261" r:id="rId12"/>
    <p:sldId id="289" r:id="rId13"/>
    <p:sldId id="260" r:id="rId14"/>
    <p:sldId id="290" r:id="rId15"/>
    <p:sldId id="276" r:id="rId16"/>
    <p:sldId id="301" r:id="rId17"/>
    <p:sldId id="267" r:id="rId18"/>
    <p:sldId id="268" r:id="rId20"/>
    <p:sldId id="271" r:id="rId21"/>
    <p:sldId id="284" r:id="rId22"/>
    <p:sldId id="269" r:id="rId23"/>
    <p:sldId id="270" r:id="rId24"/>
    <p:sldId id="272" r:id="rId25"/>
    <p:sldId id="274" r:id="rId26"/>
    <p:sldId id="32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C2F4"/>
    <a:srgbClr val="F4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25.wmf"/><Relationship Id="rId8" Type="http://schemas.openxmlformats.org/officeDocument/2006/relationships/image" Target="../media/image24.wmf"/><Relationship Id="rId7" Type="http://schemas.openxmlformats.org/officeDocument/2006/relationships/image" Target="../media/image23.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tiff"/><Relationship Id="rId3" Type="http://schemas.openxmlformats.org/officeDocument/2006/relationships/tags" Target="../tags/tag12.xml"/><Relationship Id="rId2" Type="http://schemas.openxmlformats.org/officeDocument/2006/relationships/image" Target="../media/image4.tiff"/><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tiff"/><Relationship Id="rId3" Type="http://schemas.openxmlformats.org/officeDocument/2006/relationships/tags" Target="../tags/tag14.xml"/><Relationship Id="rId2" Type="http://schemas.openxmlformats.org/officeDocument/2006/relationships/image" Target="../media/image4.tiff"/><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tiff"/><Relationship Id="rId1"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tiff"/><Relationship Id="rId1" Type="http://schemas.openxmlformats.org/officeDocument/2006/relationships/image" Target="../media/image5.tif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tags" Target="../tags/tag2.xml"/><Relationship Id="rId2" Type="http://schemas.openxmlformats.org/officeDocument/2006/relationships/image" Target="../media/image3.jpe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42.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9" Type="http://schemas.openxmlformats.org/officeDocument/2006/relationships/image" Target="../media/image20.wmf"/><Relationship Id="rId8" Type="http://schemas.openxmlformats.org/officeDocument/2006/relationships/oleObject" Target="../embeddings/oleObject4.bin"/><Relationship Id="rId7" Type="http://schemas.openxmlformats.org/officeDocument/2006/relationships/image" Target="../media/image19.wmf"/><Relationship Id="rId6" Type="http://schemas.openxmlformats.org/officeDocument/2006/relationships/oleObject" Target="../embeddings/oleObject3.bin"/><Relationship Id="rId5" Type="http://schemas.openxmlformats.org/officeDocument/2006/relationships/image" Target="../media/image18.wmf"/><Relationship Id="rId4" Type="http://schemas.openxmlformats.org/officeDocument/2006/relationships/oleObject" Target="../embeddings/oleObject2.bin"/><Relationship Id="rId30" Type="http://schemas.openxmlformats.org/officeDocument/2006/relationships/vmlDrawing" Target="../drawings/vmlDrawing1.vml"/><Relationship Id="rId3" Type="http://schemas.openxmlformats.org/officeDocument/2006/relationships/image" Target="../media/image17.wmf"/><Relationship Id="rId29" Type="http://schemas.openxmlformats.org/officeDocument/2006/relationships/slideLayout" Target="../slideLayouts/slideLayout7.xml"/><Relationship Id="rId28" Type="http://schemas.openxmlformats.org/officeDocument/2006/relationships/image" Target="../media/image5.tiff"/><Relationship Id="rId27" Type="http://schemas.openxmlformats.org/officeDocument/2006/relationships/tags" Target="../tags/tag9.xml"/><Relationship Id="rId26" Type="http://schemas.openxmlformats.org/officeDocument/2006/relationships/image" Target="../media/image4.tiff"/><Relationship Id="rId25" Type="http://schemas.openxmlformats.org/officeDocument/2006/relationships/tags" Target="../tags/tag8.xml"/><Relationship Id="rId24" Type="http://schemas.openxmlformats.org/officeDocument/2006/relationships/image" Target="../media/image3.tiff"/><Relationship Id="rId23" Type="http://schemas.openxmlformats.org/officeDocument/2006/relationships/image" Target="../media/image2.tiff"/><Relationship Id="rId22" Type="http://schemas.openxmlformats.org/officeDocument/2006/relationships/tags" Target="../tags/tag7.xml"/><Relationship Id="rId21" Type="http://schemas.openxmlformats.org/officeDocument/2006/relationships/image" Target="../media/image1.tiff"/><Relationship Id="rId20" Type="http://schemas.openxmlformats.org/officeDocument/2006/relationships/tags" Target="../tags/tag6.xml"/><Relationship Id="rId2" Type="http://schemas.openxmlformats.org/officeDocument/2006/relationships/oleObject" Target="../embeddings/oleObject1.bin"/><Relationship Id="rId19" Type="http://schemas.openxmlformats.org/officeDocument/2006/relationships/image" Target="../media/image25.wmf"/><Relationship Id="rId18" Type="http://schemas.openxmlformats.org/officeDocument/2006/relationships/oleObject" Target="../embeddings/oleObject9.bin"/><Relationship Id="rId17" Type="http://schemas.openxmlformats.org/officeDocument/2006/relationships/image" Target="../media/image24.wmf"/><Relationship Id="rId16" Type="http://schemas.openxmlformats.org/officeDocument/2006/relationships/oleObject" Target="../embeddings/oleObject8.bin"/><Relationship Id="rId15" Type="http://schemas.openxmlformats.org/officeDocument/2006/relationships/image" Target="../media/image23.wmf"/><Relationship Id="rId14" Type="http://schemas.openxmlformats.org/officeDocument/2006/relationships/oleObject" Target="../embeddings/oleObject7.bin"/><Relationship Id="rId13" Type="http://schemas.openxmlformats.org/officeDocument/2006/relationships/image" Target="../media/image22.wmf"/><Relationship Id="rId12" Type="http://schemas.openxmlformats.org/officeDocument/2006/relationships/oleObject" Target="../embeddings/oleObject6.bin"/><Relationship Id="rId11" Type="http://schemas.openxmlformats.org/officeDocument/2006/relationships/image" Target="../media/image21.wmf"/><Relationship Id="rId10" Type="http://schemas.openxmlformats.org/officeDocument/2006/relationships/oleObject" Target="../embeddings/oleObject5.bin"/><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labelsize1c_1_0_veg_co"/>
          <p:cNvPicPr>
            <a:picLocks noChangeAspect="1"/>
          </p:cNvPicPr>
          <p:nvPr/>
        </p:nvPicPr>
        <p:blipFill>
          <a:blip r:embed="rId1"/>
          <a:stretch>
            <a:fillRect/>
          </a:stretch>
        </p:blipFill>
        <p:spPr>
          <a:xfrm>
            <a:off x="0" y="1156335"/>
            <a:ext cx="5887085" cy="4710430"/>
          </a:xfrm>
          <a:prstGeom prst="rect">
            <a:avLst/>
          </a:prstGeom>
        </p:spPr>
      </p:pic>
      <p:pic>
        <p:nvPicPr>
          <p:cNvPr id="6" name="图片 5" descr="labelsize1c_1_0_veg_self"/>
          <p:cNvPicPr>
            <a:picLocks noChangeAspect="1"/>
          </p:cNvPicPr>
          <p:nvPr/>
        </p:nvPicPr>
        <p:blipFill>
          <a:blip r:embed="rId2"/>
          <a:stretch>
            <a:fillRect/>
          </a:stretch>
        </p:blipFill>
        <p:spPr>
          <a:xfrm>
            <a:off x="6191885" y="1156970"/>
            <a:ext cx="5906770" cy="4726305"/>
          </a:xfrm>
          <a:prstGeom prst="rect">
            <a:avLst/>
          </a:prstGeom>
        </p:spPr>
      </p:pic>
      <p:sp>
        <p:nvSpPr>
          <p:cNvPr id="7" name="文本框 6"/>
          <p:cNvSpPr txBox="1"/>
          <p:nvPr/>
        </p:nvSpPr>
        <p:spPr>
          <a:xfrm>
            <a:off x="352425" y="309880"/>
            <a:ext cx="9448800" cy="368300"/>
          </a:xfrm>
          <a:prstGeom prst="rect">
            <a:avLst/>
          </a:prstGeom>
          <a:noFill/>
        </p:spPr>
        <p:txBody>
          <a:bodyPr wrap="square" rtlCol="0">
            <a:spAutoFit/>
          </a:bodyPr>
          <a:p>
            <a:r>
              <a:rPr lang="zh-CN" altLang="en-US"/>
              <a:t>横坐标从迭代次数改为每轮迭代未标记样本增加的数量，增加了实验次数和采样数量</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089150" y="5984875"/>
            <a:ext cx="2772410" cy="368300"/>
          </a:xfrm>
          <a:prstGeom prst="rect">
            <a:avLst/>
          </a:prstGeom>
          <a:noFill/>
        </p:spPr>
        <p:txBody>
          <a:bodyPr wrap="square" rtlCol="0">
            <a:spAutoFit/>
          </a:bodyPr>
          <a:p>
            <a:r>
              <a:rPr lang="en-US" altLang="zh-CN"/>
              <a:t>2017</a:t>
            </a:r>
            <a:r>
              <a:rPr lang="zh-CN" altLang="en-US"/>
              <a:t>年</a:t>
            </a:r>
            <a:r>
              <a:rPr lang="en-US" altLang="zh-CN"/>
              <a:t>02</a:t>
            </a:r>
            <a:r>
              <a:rPr lang="zh-CN" altLang="en-US"/>
              <a:t>月</a:t>
            </a:r>
            <a:r>
              <a:rPr lang="en-US" altLang="zh-CN"/>
              <a:t>11</a:t>
            </a:r>
            <a:r>
              <a:rPr lang="zh-CN" altLang="en-US"/>
              <a:t>日</a:t>
            </a:r>
            <a:endParaRPr lang="zh-CN" altLang="en-US"/>
          </a:p>
        </p:txBody>
      </p:sp>
      <p:pic>
        <p:nvPicPr>
          <p:cNvPr id="6" name="图片 5" descr="water_multi_label_1unlabel_5c_100class1_34"/>
          <p:cNvPicPr>
            <a:picLocks noChangeAspect="1"/>
          </p:cNvPicPr>
          <p:nvPr>
            <p:custDataLst>
              <p:tags r:id="rId1"/>
            </p:custDataLst>
          </p:nvPr>
        </p:nvPicPr>
        <p:blipFill>
          <a:blip r:embed="rId2"/>
          <a:stretch>
            <a:fillRect/>
          </a:stretch>
        </p:blipFill>
        <p:spPr>
          <a:xfrm>
            <a:off x="6094730" y="834390"/>
            <a:ext cx="5984240" cy="5062855"/>
          </a:xfrm>
          <a:prstGeom prst="rect">
            <a:avLst/>
          </a:prstGeom>
        </p:spPr>
      </p:pic>
      <p:pic>
        <p:nvPicPr>
          <p:cNvPr id="2" name="图片 1" descr="170211"/>
          <p:cNvPicPr>
            <a:picLocks noChangeAspect="1"/>
          </p:cNvPicPr>
          <p:nvPr>
            <p:custDataLst>
              <p:tags r:id="rId3"/>
            </p:custDataLst>
          </p:nvPr>
        </p:nvPicPr>
        <p:blipFill>
          <a:blip r:embed="rId4"/>
          <a:stretch>
            <a:fillRect/>
          </a:stretch>
        </p:blipFill>
        <p:spPr>
          <a:xfrm>
            <a:off x="0" y="834390"/>
            <a:ext cx="5955665" cy="50374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890395" y="5837555"/>
            <a:ext cx="2772410" cy="368300"/>
          </a:xfrm>
          <a:prstGeom prst="rect">
            <a:avLst/>
          </a:prstGeom>
          <a:noFill/>
        </p:spPr>
        <p:txBody>
          <a:bodyPr wrap="square" rtlCol="0">
            <a:spAutoFit/>
          </a:bodyPr>
          <a:p>
            <a:r>
              <a:rPr lang="en-US" altLang="zh-CN"/>
              <a:t>2017</a:t>
            </a:r>
            <a:r>
              <a:rPr lang="zh-CN" altLang="en-US"/>
              <a:t>年</a:t>
            </a:r>
            <a:r>
              <a:rPr lang="en-US" altLang="zh-CN"/>
              <a:t>04</a:t>
            </a:r>
            <a:r>
              <a:rPr lang="zh-CN" altLang="en-US"/>
              <a:t>月</a:t>
            </a:r>
            <a:r>
              <a:rPr lang="en-US" altLang="zh-CN"/>
              <a:t>02</a:t>
            </a:r>
            <a:r>
              <a:rPr lang="zh-CN" altLang="en-US"/>
              <a:t>日</a:t>
            </a:r>
            <a:endParaRPr lang="zh-CN" altLang="en-US"/>
          </a:p>
        </p:txBody>
      </p:sp>
      <p:pic>
        <p:nvPicPr>
          <p:cNvPr id="3" name="图片 2" descr="water_multi_label_1unlabel_5c_100class1_34"/>
          <p:cNvPicPr>
            <a:picLocks noChangeAspect="1"/>
          </p:cNvPicPr>
          <p:nvPr>
            <p:custDataLst>
              <p:tags r:id="rId1"/>
            </p:custDataLst>
          </p:nvPr>
        </p:nvPicPr>
        <p:blipFill>
          <a:blip r:embed="rId2"/>
          <a:stretch>
            <a:fillRect/>
          </a:stretch>
        </p:blipFill>
        <p:spPr>
          <a:xfrm>
            <a:off x="6156325" y="677545"/>
            <a:ext cx="5970905" cy="5050790"/>
          </a:xfrm>
          <a:prstGeom prst="rect">
            <a:avLst/>
          </a:prstGeom>
        </p:spPr>
      </p:pic>
      <p:pic>
        <p:nvPicPr>
          <p:cNvPr id="4" name="图片 3" descr="170402"/>
          <p:cNvPicPr>
            <a:picLocks noChangeAspect="1"/>
          </p:cNvPicPr>
          <p:nvPr>
            <p:custDataLst>
              <p:tags r:id="rId3"/>
            </p:custDataLst>
          </p:nvPr>
        </p:nvPicPr>
        <p:blipFill>
          <a:blip r:embed="rId4"/>
          <a:stretch>
            <a:fillRect/>
          </a:stretch>
        </p:blipFill>
        <p:spPr>
          <a:xfrm>
            <a:off x="0" y="677545"/>
            <a:ext cx="5970270" cy="5050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089150" y="5984875"/>
            <a:ext cx="2772410" cy="368300"/>
          </a:xfrm>
          <a:prstGeom prst="rect">
            <a:avLst/>
          </a:prstGeom>
          <a:noFill/>
        </p:spPr>
        <p:txBody>
          <a:bodyPr wrap="square" rtlCol="0">
            <a:spAutoFit/>
          </a:bodyPr>
          <a:p>
            <a:r>
              <a:rPr lang="en-US" altLang="zh-CN"/>
              <a:t>2017</a:t>
            </a:r>
            <a:r>
              <a:rPr lang="zh-CN" altLang="en-US"/>
              <a:t>年</a:t>
            </a:r>
            <a:r>
              <a:rPr lang="en-US" altLang="zh-CN"/>
              <a:t>10</a:t>
            </a:r>
            <a:r>
              <a:rPr lang="zh-CN" altLang="en-US"/>
              <a:t>月</a:t>
            </a:r>
            <a:r>
              <a:rPr lang="en-US" altLang="zh-CN"/>
              <a:t>09</a:t>
            </a:r>
            <a:r>
              <a:rPr lang="zh-CN" altLang="en-US"/>
              <a:t>日</a:t>
            </a:r>
            <a:endParaRPr lang="zh-CN" altLang="en-US"/>
          </a:p>
        </p:txBody>
      </p:sp>
      <p:pic>
        <p:nvPicPr>
          <p:cNvPr id="6" name="图片 5" descr="water_multi_label_1unlabel_5c_100class3_1"/>
          <p:cNvPicPr>
            <a:picLocks noChangeAspect="1"/>
          </p:cNvPicPr>
          <p:nvPr/>
        </p:nvPicPr>
        <p:blipFill>
          <a:blip r:embed="rId1"/>
          <a:stretch>
            <a:fillRect/>
          </a:stretch>
        </p:blipFill>
        <p:spPr>
          <a:xfrm>
            <a:off x="6152515" y="789940"/>
            <a:ext cx="5944870" cy="5028565"/>
          </a:xfrm>
          <a:prstGeom prst="rect">
            <a:avLst/>
          </a:prstGeom>
        </p:spPr>
      </p:pic>
      <p:pic>
        <p:nvPicPr>
          <p:cNvPr id="2" name="图片 1" descr="171009"/>
          <p:cNvPicPr>
            <a:picLocks noChangeAspect="1"/>
          </p:cNvPicPr>
          <p:nvPr/>
        </p:nvPicPr>
        <p:blipFill>
          <a:blip r:embed="rId2"/>
          <a:stretch>
            <a:fillRect/>
          </a:stretch>
        </p:blipFill>
        <p:spPr>
          <a:xfrm>
            <a:off x="0" y="789940"/>
            <a:ext cx="5945505" cy="5029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864360" y="5907405"/>
            <a:ext cx="2772410" cy="368300"/>
          </a:xfrm>
          <a:prstGeom prst="rect">
            <a:avLst/>
          </a:prstGeom>
          <a:noFill/>
        </p:spPr>
        <p:txBody>
          <a:bodyPr wrap="square" rtlCol="0">
            <a:spAutoFit/>
          </a:bodyPr>
          <a:p>
            <a:r>
              <a:rPr lang="en-US" altLang="zh-CN"/>
              <a:t>2017</a:t>
            </a:r>
            <a:r>
              <a:rPr lang="zh-CN" altLang="en-US"/>
              <a:t>年</a:t>
            </a:r>
            <a:r>
              <a:rPr lang="en-US" altLang="zh-CN"/>
              <a:t>12</a:t>
            </a:r>
            <a:r>
              <a:rPr lang="zh-CN" altLang="en-US"/>
              <a:t>月</a:t>
            </a:r>
            <a:r>
              <a:rPr lang="en-US" altLang="zh-CN"/>
              <a:t>18</a:t>
            </a:r>
            <a:r>
              <a:rPr lang="zh-CN" altLang="en-US"/>
              <a:t>日</a:t>
            </a:r>
            <a:endParaRPr lang="zh-CN" altLang="en-US"/>
          </a:p>
        </p:txBody>
      </p:sp>
      <p:pic>
        <p:nvPicPr>
          <p:cNvPr id="4" name="图片 3" descr="water_multi_label_1unlabel_5c_100class4_35"/>
          <p:cNvPicPr>
            <a:picLocks noChangeAspect="1"/>
          </p:cNvPicPr>
          <p:nvPr/>
        </p:nvPicPr>
        <p:blipFill>
          <a:blip r:embed="rId1"/>
          <a:stretch>
            <a:fillRect/>
          </a:stretch>
        </p:blipFill>
        <p:spPr>
          <a:xfrm>
            <a:off x="6149340" y="664845"/>
            <a:ext cx="5985510" cy="5063490"/>
          </a:xfrm>
          <a:prstGeom prst="rect">
            <a:avLst/>
          </a:prstGeom>
        </p:spPr>
      </p:pic>
      <p:pic>
        <p:nvPicPr>
          <p:cNvPr id="3" name="图片 2" descr="171218"/>
          <p:cNvPicPr>
            <a:picLocks noChangeAspect="1"/>
          </p:cNvPicPr>
          <p:nvPr/>
        </p:nvPicPr>
        <p:blipFill>
          <a:blip r:embed="rId2"/>
          <a:stretch>
            <a:fillRect/>
          </a:stretch>
        </p:blipFill>
        <p:spPr>
          <a:xfrm>
            <a:off x="0" y="664845"/>
            <a:ext cx="5984875" cy="50628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7815" y="6092825"/>
            <a:ext cx="12058015" cy="829945"/>
          </a:xfrm>
          <a:prstGeom prst="rect">
            <a:avLst/>
          </a:prstGeom>
          <a:noFill/>
        </p:spPr>
        <p:txBody>
          <a:bodyPr wrap="square" rtlCol="0">
            <a:spAutoFit/>
          </a:bodyPr>
          <a:p>
            <a:r>
              <a:rPr lang="en-US" altLang="zh-CN" sz="1600" b="1">
                <a:latin typeface="Times New Roman" panose="02020603050405020304" charset="0"/>
                <a:cs typeface="Times New Roman" panose="02020603050405020304" charset="0"/>
              </a:rPr>
              <a:t>Fig 1.  In this map, we provide an intuitive display about the model's division of the change area and the unchanged area between each time phase. When the average value is used as the threshold, there are enough samples of the unchanged area in the graph for selection during training. Multi-training provides an implicit framework to judge change samples.</a:t>
            </a:r>
            <a:endParaRPr lang="en-US" altLang="zh-CN" sz="1600" b="1">
              <a:latin typeface="Times New Roman" panose="02020603050405020304" charset="0"/>
              <a:cs typeface="Times New Roman" panose="02020603050405020304" charset="0"/>
            </a:endParaRPr>
          </a:p>
        </p:txBody>
      </p:sp>
      <p:grpSp>
        <p:nvGrpSpPr>
          <p:cNvPr id="18" name="组合 17"/>
          <p:cNvGrpSpPr/>
          <p:nvPr/>
        </p:nvGrpSpPr>
        <p:grpSpPr>
          <a:xfrm>
            <a:off x="1909445" y="206375"/>
            <a:ext cx="8999220" cy="5591175"/>
            <a:chOff x="3007" y="325"/>
            <a:chExt cx="14172" cy="8805"/>
          </a:xfrm>
        </p:grpSpPr>
        <p:pic>
          <p:nvPicPr>
            <p:cNvPr id="2" name="图片 1" descr="1"/>
            <p:cNvPicPr>
              <a:picLocks noChangeAspect="1"/>
            </p:cNvPicPr>
            <p:nvPr>
              <p:custDataLst>
                <p:tags r:id="rId1"/>
              </p:custDataLst>
            </p:nvPr>
          </p:nvPicPr>
          <p:blipFill>
            <a:blip r:embed="rId2"/>
            <a:stretch>
              <a:fillRect/>
            </a:stretch>
          </p:blipFill>
          <p:spPr>
            <a:xfrm>
              <a:off x="3007" y="428"/>
              <a:ext cx="12070" cy="8621"/>
            </a:xfrm>
            <a:prstGeom prst="rect">
              <a:avLst/>
            </a:prstGeom>
          </p:spPr>
        </p:pic>
        <p:pic>
          <p:nvPicPr>
            <p:cNvPr id="4" name="图片 3" descr="无标题"/>
            <p:cNvPicPr>
              <a:picLocks noChangeAspect="1"/>
            </p:cNvPicPr>
            <p:nvPr/>
          </p:nvPicPr>
          <p:blipFill>
            <a:blip r:embed="rId3"/>
            <a:srcRect l="18441" t="12393" r="21193" b="17845"/>
            <a:stretch>
              <a:fillRect/>
            </a:stretch>
          </p:blipFill>
          <p:spPr>
            <a:xfrm>
              <a:off x="3124" y="496"/>
              <a:ext cx="9865" cy="8370"/>
            </a:xfrm>
            <a:prstGeom prst="rect">
              <a:avLst/>
            </a:prstGeom>
          </p:spPr>
        </p:pic>
        <p:grpSp>
          <p:nvGrpSpPr>
            <p:cNvPr id="12" name="组合 11"/>
            <p:cNvGrpSpPr/>
            <p:nvPr/>
          </p:nvGrpSpPr>
          <p:grpSpPr>
            <a:xfrm>
              <a:off x="14279" y="599"/>
              <a:ext cx="2900" cy="8220"/>
              <a:chOff x="14279" y="261"/>
              <a:chExt cx="2900" cy="8220"/>
            </a:xfrm>
          </p:grpSpPr>
          <p:sp>
            <p:nvSpPr>
              <p:cNvPr id="5" name="文本框 4"/>
              <p:cNvSpPr txBox="1"/>
              <p:nvPr/>
            </p:nvSpPr>
            <p:spPr>
              <a:xfrm>
                <a:off x="15396" y="3983"/>
                <a:ext cx="1140" cy="531"/>
              </a:xfrm>
              <a:prstGeom prst="rect">
                <a:avLst/>
              </a:prstGeom>
              <a:noFill/>
            </p:spPr>
            <p:txBody>
              <a:bodyPr wrap="square" rtlCol="0">
                <a:spAutoFit/>
              </a:bodyPr>
              <a:p>
                <a:r>
                  <a:rPr lang="en-US" altLang="zh-CN" sz="1600">
                    <a:latin typeface="Arial" panose="020B0604020202020204" pitchFamily="34" charset="0"/>
                    <a:cs typeface="Arial" panose="020B0604020202020204" pitchFamily="34" charset="0"/>
                  </a:rPr>
                  <a:t>Mean</a:t>
                </a:r>
                <a:endParaRPr lang="en-US" altLang="zh-CN" sz="1600">
                  <a:latin typeface="Arial" panose="020B0604020202020204" pitchFamily="34" charset="0"/>
                  <a:cs typeface="Arial" panose="020B0604020202020204" pitchFamily="34" charset="0"/>
                </a:endParaRPr>
              </a:p>
            </p:txBody>
          </p:sp>
          <p:cxnSp>
            <p:nvCxnSpPr>
              <p:cNvPr id="6" name="直接箭头连接符 5"/>
              <p:cNvCxnSpPr/>
              <p:nvPr/>
            </p:nvCxnSpPr>
            <p:spPr>
              <a:xfrm>
                <a:off x="14279" y="4221"/>
                <a:ext cx="938" cy="7"/>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7" name="右大括号 6"/>
              <p:cNvSpPr/>
              <p:nvPr/>
            </p:nvSpPr>
            <p:spPr>
              <a:xfrm>
                <a:off x="14403" y="261"/>
                <a:ext cx="459" cy="3722"/>
              </a:xfrm>
              <a:prstGeom prst="rightBrace">
                <a:avLst>
                  <a:gd name="adj1" fmla="val 17863"/>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600">
                  <a:latin typeface="Arial" panose="020B0604020202020204" pitchFamily="34" charset="0"/>
                  <a:cs typeface="Arial" panose="020B0604020202020204" pitchFamily="34" charset="0"/>
                </a:endParaRPr>
              </a:p>
            </p:txBody>
          </p:sp>
          <p:sp>
            <p:nvSpPr>
              <p:cNvPr id="8" name="右大括号 7"/>
              <p:cNvSpPr/>
              <p:nvPr/>
            </p:nvSpPr>
            <p:spPr>
              <a:xfrm>
                <a:off x="14403" y="4403"/>
                <a:ext cx="459" cy="4078"/>
              </a:xfrm>
              <a:prstGeom prst="rightBrace">
                <a:avLst>
                  <a:gd name="adj1" fmla="val 17863"/>
                  <a:gd name="adj2"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600">
                  <a:latin typeface="Arial" panose="020B0604020202020204" pitchFamily="34" charset="0"/>
                  <a:cs typeface="Arial" panose="020B0604020202020204" pitchFamily="34" charset="0"/>
                </a:endParaRPr>
              </a:p>
            </p:txBody>
          </p:sp>
          <p:sp>
            <p:nvSpPr>
              <p:cNvPr id="9" name="文本框 8"/>
              <p:cNvSpPr txBox="1"/>
              <p:nvPr/>
            </p:nvSpPr>
            <p:spPr>
              <a:xfrm>
                <a:off x="14753" y="1750"/>
                <a:ext cx="2426" cy="919"/>
              </a:xfrm>
              <a:prstGeom prst="rect">
                <a:avLst/>
              </a:prstGeom>
              <a:noFill/>
            </p:spPr>
            <p:txBody>
              <a:bodyPr wrap="square" rtlCol="0">
                <a:spAutoFit/>
              </a:bodyPr>
              <a:p>
                <a:pPr algn="ctr"/>
                <a:r>
                  <a:rPr lang="en-US" altLang="zh-CN" sz="1600">
                    <a:latin typeface="Arial" panose="020B0604020202020204" pitchFamily="34" charset="0"/>
                    <a:cs typeface="Arial" panose="020B0604020202020204" pitchFamily="34" charset="0"/>
                  </a:rPr>
                  <a:t>Unchanged</a:t>
                </a:r>
                <a:endParaRPr lang="en-US" altLang="zh-CN" sz="1600">
                  <a:latin typeface="Arial" panose="020B0604020202020204" pitchFamily="34" charset="0"/>
                  <a:cs typeface="Arial" panose="020B0604020202020204" pitchFamily="34" charset="0"/>
                </a:endParaRPr>
              </a:p>
              <a:p>
                <a:pPr algn="ctr"/>
                <a:r>
                  <a:rPr lang="en-US" altLang="zh-CN" sz="1600">
                    <a:latin typeface="Arial" panose="020B0604020202020204" pitchFamily="34" charset="0"/>
                    <a:cs typeface="Arial" panose="020B0604020202020204" pitchFamily="34" charset="0"/>
                  </a:rPr>
                  <a:t> Area</a:t>
                </a:r>
                <a:endParaRPr lang="en-US" altLang="zh-CN" sz="1600">
                  <a:latin typeface="Arial" panose="020B0604020202020204" pitchFamily="34" charset="0"/>
                  <a:cs typeface="Arial" panose="020B0604020202020204" pitchFamily="34" charset="0"/>
                </a:endParaRPr>
              </a:p>
            </p:txBody>
          </p:sp>
          <p:sp>
            <p:nvSpPr>
              <p:cNvPr id="10" name="文本框 9"/>
              <p:cNvSpPr txBox="1"/>
              <p:nvPr/>
            </p:nvSpPr>
            <p:spPr>
              <a:xfrm>
                <a:off x="15010" y="5983"/>
                <a:ext cx="1911" cy="919"/>
              </a:xfrm>
              <a:prstGeom prst="rect">
                <a:avLst/>
              </a:prstGeom>
              <a:noFill/>
            </p:spPr>
            <p:txBody>
              <a:bodyPr wrap="square" rtlCol="0">
                <a:spAutoFit/>
              </a:bodyPr>
              <a:p>
                <a:pPr algn="ctr"/>
                <a:r>
                  <a:rPr lang="en-US" altLang="zh-CN" sz="1600">
                    <a:latin typeface="Arial" panose="020B0604020202020204" pitchFamily="34" charset="0"/>
                    <a:cs typeface="Arial" panose="020B0604020202020204" pitchFamily="34" charset="0"/>
                  </a:rPr>
                  <a:t>Changed </a:t>
                </a:r>
                <a:endParaRPr lang="en-US" altLang="zh-CN" sz="1600">
                  <a:latin typeface="Arial" panose="020B0604020202020204" pitchFamily="34" charset="0"/>
                  <a:cs typeface="Arial" panose="020B0604020202020204" pitchFamily="34" charset="0"/>
                </a:endParaRPr>
              </a:p>
              <a:p>
                <a:pPr algn="ctr"/>
                <a:r>
                  <a:rPr lang="en-US" altLang="zh-CN" sz="1600">
                    <a:latin typeface="Arial" panose="020B0604020202020204" pitchFamily="34" charset="0"/>
                    <a:cs typeface="Arial" panose="020B0604020202020204" pitchFamily="34" charset="0"/>
                  </a:rPr>
                  <a:t>Area</a:t>
                </a:r>
                <a:endParaRPr lang="en-US" altLang="zh-CN" sz="1600">
                  <a:latin typeface="Arial" panose="020B0604020202020204" pitchFamily="34" charset="0"/>
                  <a:cs typeface="Arial" panose="020B0604020202020204" pitchFamily="34" charset="0"/>
                </a:endParaRPr>
              </a:p>
            </p:txBody>
          </p:sp>
        </p:grpSp>
        <p:sp>
          <p:nvSpPr>
            <p:cNvPr id="11" name="文本框 10"/>
            <p:cNvSpPr txBox="1"/>
            <p:nvPr/>
          </p:nvSpPr>
          <p:spPr>
            <a:xfrm>
              <a:off x="13627" y="325"/>
              <a:ext cx="789" cy="531"/>
            </a:xfrm>
            <a:prstGeom prst="rect">
              <a:avLst/>
            </a:prstGeom>
            <a:solidFill>
              <a:schemeClr val="bg1"/>
            </a:solidFill>
          </p:spPr>
          <p:txBody>
            <a:bodyPr wrap="square" rtlCol="0">
              <a:spAutoFit/>
            </a:bodyPr>
            <a:p>
              <a:r>
                <a:rPr lang="en-US" altLang="zh-CN" sz="1600">
                  <a:latin typeface="Arial" panose="020B0604020202020204" pitchFamily="34" charset="0"/>
                  <a:cs typeface="Arial" panose="020B0604020202020204" pitchFamily="34" charset="0"/>
                </a:rPr>
                <a:t>1.0</a:t>
              </a:r>
              <a:endParaRPr lang="en-US" altLang="zh-CN" sz="1600">
                <a:latin typeface="Arial" panose="020B0604020202020204" pitchFamily="34" charset="0"/>
                <a:cs typeface="Arial" panose="020B0604020202020204" pitchFamily="34" charset="0"/>
              </a:endParaRPr>
            </a:p>
          </p:txBody>
        </p:sp>
        <p:sp>
          <p:nvSpPr>
            <p:cNvPr id="13" name="文本框 12"/>
            <p:cNvSpPr txBox="1"/>
            <p:nvPr/>
          </p:nvSpPr>
          <p:spPr>
            <a:xfrm>
              <a:off x="13627" y="1973"/>
              <a:ext cx="789" cy="531"/>
            </a:xfrm>
            <a:prstGeom prst="rect">
              <a:avLst/>
            </a:prstGeom>
            <a:solidFill>
              <a:schemeClr val="bg1"/>
            </a:solidFill>
          </p:spPr>
          <p:txBody>
            <a:bodyPr wrap="square" rtlCol="0">
              <a:spAutoFit/>
            </a:bodyPr>
            <a:p>
              <a:r>
                <a:rPr lang="en-US" altLang="zh-CN" sz="1600">
                  <a:latin typeface="Arial" panose="020B0604020202020204" pitchFamily="34" charset="0"/>
                  <a:cs typeface="Arial" panose="020B0604020202020204" pitchFamily="34" charset="0"/>
                </a:rPr>
                <a:t>0.8</a:t>
              </a:r>
              <a:endParaRPr lang="en-US" altLang="zh-CN" sz="1600">
                <a:latin typeface="Arial" panose="020B0604020202020204" pitchFamily="34" charset="0"/>
                <a:cs typeface="Arial" panose="020B0604020202020204" pitchFamily="34" charset="0"/>
              </a:endParaRPr>
            </a:p>
          </p:txBody>
        </p:sp>
        <p:sp>
          <p:nvSpPr>
            <p:cNvPr id="14" name="文本框 13"/>
            <p:cNvSpPr txBox="1"/>
            <p:nvPr/>
          </p:nvSpPr>
          <p:spPr>
            <a:xfrm>
              <a:off x="13627" y="3633"/>
              <a:ext cx="789" cy="531"/>
            </a:xfrm>
            <a:prstGeom prst="rect">
              <a:avLst/>
            </a:prstGeom>
            <a:solidFill>
              <a:schemeClr val="bg1"/>
            </a:solidFill>
          </p:spPr>
          <p:txBody>
            <a:bodyPr wrap="square" rtlCol="0">
              <a:spAutoFit/>
            </a:bodyPr>
            <a:p>
              <a:r>
                <a:rPr lang="en-US" altLang="zh-CN" sz="1600">
                  <a:latin typeface="Arial" panose="020B0604020202020204" pitchFamily="34" charset="0"/>
                  <a:cs typeface="Arial" panose="020B0604020202020204" pitchFamily="34" charset="0"/>
                </a:rPr>
                <a:t>0.6</a:t>
              </a:r>
              <a:endParaRPr lang="en-US" altLang="zh-CN" sz="1600">
                <a:latin typeface="Arial" panose="020B0604020202020204" pitchFamily="34" charset="0"/>
                <a:cs typeface="Arial" panose="020B0604020202020204" pitchFamily="34" charset="0"/>
              </a:endParaRPr>
            </a:p>
          </p:txBody>
        </p:sp>
        <p:sp>
          <p:nvSpPr>
            <p:cNvPr id="15" name="文本框 14"/>
            <p:cNvSpPr txBox="1"/>
            <p:nvPr/>
          </p:nvSpPr>
          <p:spPr>
            <a:xfrm>
              <a:off x="13614" y="5291"/>
              <a:ext cx="789" cy="531"/>
            </a:xfrm>
            <a:prstGeom prst="rect">
              <a:avLst/>
            </a:prstGeom>
            <a:solidFill>
              <a:schemeClr val="bg1"/>
            </a:solidFill>
          </p:spPr>
          <p:txBody>
            <a:bodyPr wrap="square" rtlCol="0">
              <a:spAutoFit/>
            </a:bodyPr>
            <a:p>
              <a:r>
                <a:rPr lang="en-US" altLang="zh-CN" sz="1600">
                  <a:latin typeface="Arial" panose="020B0604020202020204" pitchFamily="34" charset="0"/>
                  <a:cs typeface="Arial" panose="020B0604020202020204" pitchFamily="34" charset="0"/>
                </a:rPr>
                <a:t>0.4</a:t>
              </a:r>
              <a:endParaRPr lang="en-US" altLang="zh-CN" sz="1600">
                <a:latin typeface="Arial" panose="020B0604020202020204" pitchFamily="34" charset="0"/>
                <a:cs typeface="Arial" panose="020B0604020202020204" pitchFamily="34" charset="0"/>
              </a:endParaRPr>
            </a:p>
          </p:txBody>
        </p:sp>
        <p:sp>
          <p:nvSpPr>
            <p:cNvPr id="16" name="文本框 15"/>
            <p:cNvSpPr txBox="1"/>
            <p:nvPr/>
          </p:nvSpPr>
          <p:spPr>
            <a:xfrm>
              <a:off x="13614" y="6934"/>
              <a:ext cx="789" cy="531"/>
            </a:xfrm>
            <a:prstGeom prst="rect">
              <a:avLst/>
            </a:prstGeom>
            <a:solidFill>
              <a:schemeClr val="bg1"/>
            </a:solidFill>
          </p:spPr>
          <p:txBody>
            <a:bodyPr wrap="square" rtlCol="0">
              <a:spAutoFit/>
            </a:bodyPr>
            <a:p>
              <a:r>
                <a:rPr lang="en-US" altLang="zh-CN" sz="1600">
                  <a:latin typeface="Arial" panose="020B0604020202020204" pitchFamily="34" charset="0"/>
                  <a:cs typeface="Arial" panose="020B0604020202020204" pitchFamily="34" charset="0"/>
                </a:rPr>
                <a:t>0.2</a:t>
              </a:r>
              <a:endParaRPr lang="en-US" altLang="zh-CN" sz="1600">
                <a:latin typeface="Arial" panose="020B0604020202020204" pitchFamily="34" charset="0"/>
                <a:cs typeface="Arial" panose="020B0604020202020204" pitchFamily="34" charset="0"/>
              </a:endParaRPr>
            </a:p>
          </p:txBody>
        </p:sp>
        <p:sp>
          <p:nvSpPr>
            <p:cNvPr id="17" name="文本框 16"/>
            <p:cNvSpPr txBox="1"/>
            <p:nvPr/>
          </p:nvSpPr>
          <p:spPr>
            <a:xfrm>
              <a:off x="13614" y="8600"/>
              <a:ext cx="789" cy="531"/>
            </a:xfrm>
            <a:prstGeom prst="rect">
              <a:avLst/>
            </a:prstGeom>
            <a:solidFill>
              <a:schemeClr val="bg1"/>
            </a:solidFill>
          </p:spPr>
          <p:txBody>
            <a:bodyPr wrap="square" rtlCol="0">
              <a:spAutoFit/>
            </a:bodyPr>
            <a:p>
              <a:r>
                <a:rPr lang="en-US" altLang="zh-CN" sz="1600">
                  <a:latin typeface="Arial" panose="020B0604020202020204" pitchFamily="34" charset="0"/>
                  <a:cs typeface="Arial" panose="020B0604020202020204" pitchFamily="34" charset="0"/>
                </a:rPr>
                <a:t>0.0</a:t>
              </a:r>
              <a:endParaRPr lang="en-US" altLang="zh-CN" sz="1600">
                <a:latin typeface="Arial" panose="020B0604020202020204" pitchFamily="34" charset="0"/>
                <a:cs typeface="Arial" panose="020B0604020202020204" pitchFamily="3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numberOfPhasesCompareVegImproved"/>
          <p:cNvPicPr>
            <a:picLocks noChangeAspect="1"/>
          </p:cNvPicPr>
          <p:nvPr/>
        </p:nvPicPr>
        <p:blipFill>
          <a:blip r:embed="rId1"/>
          <a:stretch>
            <a:fillRect/>
          </a:stretch>
        </p:blipFill>
        <p:spPr>
          <a:xfrm>
            <a:off x="2568575" y="0"/>
            <a:ext cx="7486015" cy="5989320"/>
          </a:xfrm>
          <a:prstGeom prst="rect">
            <a:avLst/>
          </a:prstGeom>
        </p:spPr>
      </p:pic>
      <p:sp>
        <p:nvSpPr>
          <p:cNvPr id="5" name="文本框 4"/>
          <p:cNvSpPr txBox="1"/>
          <p:nvPr/>
        </p:nvSpPr>
        <p:spPr>
          <a:xfrm>
            <a:off x="606425" y="5932805"/>
            <a:ext cx="10632440" cy="64516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Fig 2. </a:t>
            </a:r>
            <a:r>
              <a:rPr lang="zh-CN" altLang="en-US" b="1">
                <a:latin typeface="Times New Roman" panose="02020603050405020304" charset="0"/>
                <a:cs typeface="Times New Roman" panose="02020603050405020304" charset="0"/>
              </a:rPr>
              <a:t>Average F</a:t>
            </a:r>
            <a:r>
              <a:rPr lang="en-US" altLang="zh-CN" b="1">
                <a:latin typeface="Times New Roman" panose="02020603050405020304" charset="0"/>
                <a:cs typeface="Times New Roman" panose="02020603050405020304" charset="0"/>
              </a:rPr>
              <a:t>1</a:t>
            </a:r>
            <a:r>
              <a:rPr lang="zh-CN" altLang="en-US" b="1">
                <a:latin typeface="Times New Roman" panose="02020603050405020304" charset="0"/>
                <a:cs typeface="Times New Roman" panose="02020603050405020304" charset="0"/>
              </a:rPr>
              <a:t>-score </a:t>
            </a:r>
            <a:r>
              <a:rPr lang="en-US" altLang="zh-CN" b="1">
                <a:latin typeface="Times New Roman" panose="02020603050405020304" charset="0"/>
                <a:cs typeface="Times New Roman" panose="02020603050405020304" charset="0"/>
              </a:rPr>
              <a:t>improved </a:t>
            </a:r>
            <a:r>
              <a:rPr lang="zh-CN" altLang="en-US" b="1">
                <a:latin typeface="Times New Roman" panose="02020603050405020304" charset="0"/>
                <a:cs typeface="Times New Roman" panose="02020603050405020304" charset="0"/>
              </a:rPr>
              <a:t>of </a:t>
            </a:r>
            <a:r>
              <a:rPr lang="en-US" altLang="zh-CN" b="1">
                <a:latin typeface="Times New Roman" panose="02020603050405020304" charset="0"/>
                <a:cs typeface="Times New Roman" panose="02020603050405020304" charset="0"/>
              </a:rPr>
              <a:t>green cover</a:t>
            </a:r>
            <a:r>
              <a:rPr lang="zh-CN" altLang="en-US" b="1">
                <a:latin typeface="Times New Roman" panose="02020603050405020304" charset="0"/>
                <a:cs typeface="Times New Roman" panose="02020603050405020304" charset="0"/>
              </a:rPr>
              <a:t> extraction of three (T1–T3), four (T1–T4),  five (T1–T5)</a:t>
            </a:r>
            <a:r>
              <a:rPr lang="en-US" altLang="zh-CN" b="1">
                <a:latin typeface="Times New Roman" panose="02020603050405020304" charset="0"/>
                <a:cs typeface="Times New Roman" panose="02020603050405020304" charset="0"/>
              </a:rPr>
              <a:t>, six (T1-T6), seven (T1-T7) and eight (T1-T8)</a:t>
            </a:r>
            <a:r>
              <a:rPr lang="zh-CN" altLang="en-US" b="1">
                <a:latin typeface="Times New Roman" panose="02020603050405020304" charset="0"/>
                <a:cs typeface="Times New Roman" panose="02020603050405020304" charset="0"/>
              </a:rPr>
              <a:t> phases of images on the focus area.</a:t>
            </a:r>
            <a:endParaRPr lang="zh-CN" altLang="en-US" b="1">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5405" y="0"/>
            <a:ext cx="10875645" cy="645160"/>
          </a:xfrm>
          <a:prstGeom prst="rect">
            <a:avLst/>
          </a:prstGeom>
          <a:noFill/>
        </p:spPr>
        <p:txBody>
          <a:bodyPr wrap="square" rtlCol="0">
            <a:spAutoFit/>
          </a:bodyPr>
          <a:p>
            <a:r>
              <a:rPr lang="en-US" altLang="zh-CN"/>
              <a:t>1. </a:t>
            </a:r>
            <a:r>
              <a:rPr lang="zh-CN" altLang="en-US"/>
              <a:t>高分辨率遥感影像是城市植被覆盖信息提取以及地物分类的重要数据源，但是数据标注成本昂贵，本研究实现了在小</a:t>
            </a:r>
            <a:r>
              <a:rPr lang="zh-CN" altLang="en-US"/>
              <a:t>样本情况下对于分类精度的提升（与大规模样本标注的监督学习对比</a:t>
            </a:r>
            <a:r>
              <a:rPr lang="zh-CN" altLang="en-US"/>
              <a:t>）</a:t>
            </a:r>
            <a:endParaRPr lang="zh-CN" altLang="en-US"/>
          </a:p>
        </p:txBody>
      </p:sp>
      <p:pic>
        <p:nvPicPr>
          <p:cNvPr id="6" name="图片 5" descr="multi_self_super_total_labelsize_improved"/>
          <p:cNvPicPr>
            <a:picLocks noChangeAspect="1"/>
          </p:cNvPicPr>
          <p:nvPr/>
        </p:nvPicPr>
        <p:blipFill>
          <a:blip r:embed="rId1"/>
          <a:stretch>
            <a:fillRect/>
          </a:stretch>
        </p:blipFill>
        <p:spPr>
          <a:xfrm>
            <a:off x="6119495" y="631190"/>
            <a:ext cx="6072505" cy="5060315"/>
          </a:xfrm>
          <a:prstGeom prst="rect">
            <a:avLst/>
          </a:prstGeom>
        </p:spPr>
      </p:pic>
      <p:pic>
        <p:nvPicPr>
          <p:cNvPr id="7" name="图片 6" descr="multi_self_super_veg_labelsize_improved"/>
          <p:cNvPicPr>
            <a:picLocks noChangeAspect="1"/>
          </p:cNvPicPr>
          <p:nvPr/>
        </p:nvPicPr>
        <p:blipFill>
          <a:blip r:embed="rId2"/>
          <a:stretch>
            <a:fillRect/>
          </a:stretch>
        </p:blipFill>
        <p:spPr>
          <a:xfrm>
            <a:off x="0" y="638175"/>
            <a:ext cx="6055360" cy="5046345"/>
          </a:xfrm>
          <a:prstGeom prst="rect">
            <a:avLst/>
          </a:prstGeom>
        </p:spPr>
      </p:pic>
      <p:sp>
        <p:nvSpPr>
          <p:cNvPr id="3" name="文本框 2"/>
          <p:cNvSpPr txBox="1"/>
          <p:nvPr/>
        </p:nvSpPr>
        <p:spPr>
          <a:xfrm>
            <a:off x="65405" y="5781675"/>
            <a:ext cx="12058015" cy="1076325"/>
          </a:xfrm>
          <a:prstGeom prst="rect">
            <a:avLst/>
          </a:prstGeom>
          <a:noFill/>
        </p:spPr>
        <p:txBody>
          <a:bodyPr wrap="square" rtlCol="0">
            <a:spAutoFit/>
          </a:bodyPr>
          <a:p>
            <a:r>
              <a:rPr lang="en-US" altLang="zh-CN" sz="1600" b="1">
                <a:latin typeface="Times New Roman" panose="02020603050405020304" charset="0"/>
                <a:cs typeface="Times New Roman" panose="02020603050405020304" charset="0"/>
              </a:rPr>
              <a:t>Fig 3.  We compare the improvement of recognition accuracy with different number of labeled samples in three modes. In (a), the accuracy of multi-training for vegetation recognition exceeds that of self-training and large-scale sample labeled supervised training. As shown in (b), in terms of overall accuracy, the improvement of multi-training is beyond self-training, even close to the effect of supervised learning under large-scale labeled sample.</a:t>
            </a:r>
            <a:endParaRPr lang="en-US" altLang="zh-CN" sz="1600" b="1">
              <a:latin typeface="Times New Roman" panose="02020603050405020304" charset="0"/>
              <a:cs typeface="Times New Roman" panose="02020603050405020304" charset="0"/>
            </a:endParaRPr>
          </a:p>
        </p:txBody>
      </p:sp>
      <p:sp>
        <p:nvSpPr>
          <p:cNvPr id="4" name="文本框 3"/>
          <p:cNvSpPr txBox="1"/>
          <p:nvPr/>
        </p:nvSpPr>
        <p:spPr>
          <a:xfrm>
            <a:off x="3060065" y="5544185"/>
            <a:ext cx="370840" cy="275590"/>
          </a:xfrm>
          <a:prstGeom prst="rect">
            <a:avLst/>
          </a:prstGeom>
          <a:noFill/>
        </p:spPr>
        <p:txBody>
          <a:bodyPr wrap="square" rtlCol="0">
            <a:spAutoFit/>
          </a:bodyPr>
          <a:p>
            <a:r>
              <a:rPr lang="en-US" altLang="zh-CN" sz="1200"/>
              <a:t>(a)</a:t>
            </a:r>
            <a:endParaRPr lang="en-US" altLang="zh-CN" sz="1200"/>
          </a:p>
        </p:txBody>
      </p:sp>
      <p:sp>
        <p:nvSpPr>
          <p:cNvPr id="5" name="文本框 4"/>
          <p:cNvSpPr txBox="1"/>
          <p:nvPr/>
        </p:nvSpPr>
        <p:spPr>
          <a:xfrm>
            <a:off x="9250045" y="5544185"/>
            <a:ext cx="370840" cy="275590"/>
          </a:xfrm>
          <a:prstGeom prst="rect">
            <a:avLst/>
          </a:prstGeom>
          <a:noFill/>
        </p:spPr>
        <p:txBody>
          <a:bodyPr wrap="square" rtlCol="0">
            <a:spAutoFit/>
          </a:bodyPr>
          <a:p>
            <a:r>
              <a:rPr lang="en-US" altLang="zh-CN" sz="1200"/>
              <a:t>(b)</a:t>
            </a:r>
            <a:endParaRPr lang="en-US" altLang="zh-CN"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7195" y="138430"/>
            <a:ext cx="10709910" cy="922020"/>
          </a:xfrm>
          <a:prstGeom prst="rect">
            <a:avLst/>
          </a:prstGeom>
          <a:noFill/>
        </p:spPr>
        <p:txBody>
          <a:bodyPr wrap="square" rtlCol="0">
            <a:spAutoFit/>
          </a:bodyPr>
          <a:p>
            <a:r>
              <a:rPr lang="en-US" altLang="zh-CN"/>
              <a:t>2. </a:t>
            </a:r>
            <a:r>
              <a:rPr lang="zh-CN" altLang="en-US"/>
              <a:t>不适定问题：由于地表条件以及成像环境的变化，一个时相下的样本无法直接应用于另一个时相下的分类（常用思路：领域自适应，迁移学习），迁移学习能够解决源域和目标域样本的迁移，但是仍需要大量标记样本，计算存储开销较大</a:t>
            </a:r>
            <a:endParaRPr lang="zh-CN" altLang="en-US"/>
          </a:p>
        </p:txBody>
      </p:sp>
      <p:pic>
        <p:nvPicPr>
          <p:cNvPr id="2" name="图片 1"/>
          <p:cNvPicPr>
            <a:picLocks noChangeAspect="1"/>
          </p:cNvPicPr>
          <p:nvPr/>
        </p:nvPicPr>
        <p:blipFill>
          <a:blip r:embed="rId1"/>
          <a:stretch>
            <a:fillRect/>
          </a:stretch>
        </p:blipFill>
        <p:spPr>
          <a:xfrm>
            <a:off x="1847850" y="1451610"/>
            <a:ext cx="7848600" cy="1638300"/>
          </a:xfrm>
          <a:prstGeom prst="rect">
            <a:avLst/>
          </a:prstGeom>
        </p:spPr>
      </p:pic>
      <p:pic>
        <p:nvPicPr>
          <p:cNvPr id="4" name="图片 3"/>
          <p:cNvPicPr>
            <a:picLocks noChangeAspect="1"/>
          </p:cNvPicPr>
          <p:nvPr/>
        </p:nvPicPr>
        <p:blipFill>
          <a:blip r:embed="rId2"/>
          <a:stretch>
            <a:fillRect/>
          </a:stretch>
        </p:blipFill>
        <p:spPr>
          <a:xfrm>
            <a:off x="1838325" y="3206750"/>
            <a:ext cx="7858125" cy="1638300"/>
          </a:xfrm>
          <a:prstGeom prst="rect">
            <a:avLst/>
          </a:prstGeom>
        </p:spPr>
      </p:pic>
      <p:sp>
        <p:nvSpPr>
          <p:cNvPr id="5" name="文本框 4"/>
          <p:cNvSpPr txBox="1"/>
          <p:nvPr/>
        </p:nvSpPr>
        <p:spPr>
          <a:xfrm>
            <a:off x="758190" y="4845050"/>
            <a:ext cx="10675620" cy="829945"/>
          </a:xfrm>
          <a:prstGeom prst="rect">
            <a:avLst/>
          </a:prstGeom>
          <a:noFill/>
        </p:spPr>
        <p:txBody>
          <a:bodyPr wrap="square" rtlCol="0">
            <a:spAutoFit/>
          </a:bodyPr>
          <a:p>
            <a:r>
              <a:rPr lang="en-US" altLang="zh-CN" sz="1600" b="1">
                <a:latin typeface="Times New Roman" panose="02020603050405020304" charset="0"/>
                <a:cs typeface="Times New Roman" panose="02020603050405020304" charset="0"/>
              </a:rPr>
              <a:t>Tab 1. We apply transfer learning on two-temporal remote sensing images with setting T1 as source domain and target domain, T2 as target domain and source domain. Transfer component analysis (TCA) method is used here. Here listed recognition accuracy of each object by transfer learning under different number of labeled samples.</a:t>
            </a:r>
            <a:endParaRPr lang="en-US" altLang="zh-CN" sz="1600" b="1">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98780" y="149225"/>
            <a:ext cx="10875645" cy="645160"/>
          </a:xfrm>
          <a:prstGeom prst="rect">
            <a:avLst/>
          </a:prstGeom>
          <a:noFill/>
        </p:spPr>
        <p:txBody>
          <a:bodyPr wrap="square" rtlCol="0">
            <a:spAutoFit/>
          </a:bodyPr>
          <a:p>
            <a:r>
              <a:rPr lang="en-US"/>
              <a:t>3. </a:t>
            </a:r>
            <a:r>
              <a:rPr lang="zh-CN" altLang="en-US"/>
              <a:t>本研究解决了数据偏移带来的影像，并将时间序列上的数据偏移问题转化成了推导各时相间地物分类的驱动力。</a:t>
            </a:r>
            <a:endParaRPr lang="zh-CN" altLang="en-US"/>
          </a:p>
        </p:txBody>
      </p:sp>
      <p:pic>
        <p:nvPicPr>
          <p:cNvPr id="8" name="图片 7" descr="temporal_difference"/>
          <p:cNvPicPr>
            <a:picLocks noChangeAspect="1"/>
          </p:cNvPicPr>
          <p:nvPr/>
        </p:nvPicPr>
        <p:blipFill>
          <a:blip r:embed="rId1"/>
          <a:stretch>
            <a:fillRect/>
          </a:stretch>
        </p:blipFill>
        <p:spPr>
          <a:xfrm>
            <a:off x="1994535" y="471805"/>
            <a:ext cx="7684135" cy="5488305"/>
          </a:xfrm>
          <a:prstGeom prst="rect">
            <a:avLst/>
          </a:prstGeom>
        </p:spPr>
      </p:pic>
      <p:sp>
        <p:nvSpPr>
          <p:cNvPr id="7" name="文本框 6"/>
          <p:cNvSpPr txBox="1"/>
          <p:nvPr/>
        </p:nvSpPr>
        <p:spPr>
          <a:xfrm>
            <a:off x="988060" y="5960110"/>
            <a:ext cx="9958705" cy="583565"/>
          </a:xfrm>
          <a:prstGeom prst="rect">
            <a:avLst/>
          </a:prstGeom>
          <a:noFill/>
        </p:spPr>
        <p:txBody>
          <a:bodyPr wrap="square" rtlCol="0">
            <a:spAutoFit/>
          </a:bodyPr>
          <a:p>
            <a:r>
              <a:rPr lang="en-US" sz="1600" b="1">
                <a:latin typeface="Times New Roman" panose="02020603050405020304" charset="0"/>
                <a:cs typeface="Times New Roman" panose="02020603050405020304" charset="0"/>
              </a:rPr>
              <a:t>Fig 4. </a:t>
            </a:r>
            <a:r>
              <a:rPr sz="1600" b="1">
                <a:latin typeface="Times New Roman" panose="02020603050405020304" charset="0"/>
                <a:cs typeface="Times New Roman" panose="02020603050405020304" charset="0"/>
              </a:rPr>
              <a:t>Here we show the difference of remote sensing image data distribution in multiple phases. It can be seen that the data of each band in different phases have a large deviation </a:t>
            </a:r>
            <a:r>
              <a:rPr lang="en-US" sz="1600" b="1">
                <a:latin typeface="Times New Roman" panose="02020603050405020304" charset="0"/>
                <a:cs typeface="Times New Roman" panose="02020603050405020304" charset="0"/>
              </a:rPr>
              <a:t>which brings challenge to training.</a:t>
            </a:r>
            <a:endParaRPr lang="en-US" sz="1600" b="1">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final_compare_veg"/>
          <p:cNvPicPr>
            <a:picLocks noChangeAspect="1"/>
          </p:cNvPicPr>
          <p:nvPr/>
        </p:nvPicPr>
        <p:blipFill>
          <a:blip r:embed="rId1"/>
          <a:stretch>
            <a:fillRect/>
          </a:stretch>
        </p:blipFill>
        <p:spPr>
          <a:xfrm>
            <a:off x="0" y="543560"/>
            <a:ext cx="6191250" cy="4128770"/>
          </a:xfrm>
          <a:prstGeom prst="rect">
            <a:avLst/>
          </a:prstGeom>
        </p:spPr>
      </p:pic>
      <p:sp>
        <p:nvSpPr>
          <p:cNvPr id="7" name="文本框 6"/>
          <p:cNvSpPr txBox="1"/>
          <p:nvPr/>
        </p:nvSpPr>
        <p:spPr>
          <a:xfrm>
            <a:off x="1060450" y="5106035"/>
            <a:ext cx="9958705" cy="583565"/>
          </a:xfrm>
          <a:prstGeom prst="rect">
            <a:avLst/>
          </a:prstGeom>
          <a:noFill/>
        </p:spPr>
        <p:txBody>
          <a:bodyPr wrap="square" rtlCol="0">
            <a:spAutoFit/>
          </a:bodyPr>
          <a:p>
            <a:r>
              <a:rPr lang="en-US" sz="1600" b="1">
                <a:latin typeface="Times New Roman" panose="02020603050405020304" charset="0"/>
                <a:cs typeface="Times New Roman" panose="02020603050405020304" charset="0"/>
              </a:rPr>
              <a:t>Fig 5. </a:t>
            </a:r>
            <a:r>
              <a:rPr sz="1600" b="1">
                <a:latin typeface="Times New Roman" panose="02020603050405020304" charset="0"/>
                <a:cs typeface="Times New Roman" panose="02020603050405020304" charset="0"/>
              </a:rPr>
              <a:t>Here we </a:t>
            </a:r>
            <a:r>
              <a:rPr lang="en-US" sz="1600" b="1">
                <a:latin typeface="Times New Roman" panose="02020603050405020304" charset="0"/>
                <a:cs typeface="Times New Roman" panose="02020603050405020304" charset="0"/>
              </a:rPr>
              <a:t>compare</a:t>
            </a:r>
            <a:r>
              <a:rPr sz="1600" b="1">
                <a:latin typeface="Times New Roman" panose="02020603050405020304" charset="0"/>
                <a:cs typeface="Times New Roman" panose="02020603050405020304" charset="0"/>
              </a:rPr>
              <a:t> </a:t>
            </a:r>
            <a:r>
              <a:rPr lang="en-US" sz="1600" b="1">
                <a:latin typeface="Times New Roman" panose="02020603050405020304" charset="0"/>
                <a:cs typeface="Times New Roman" panose="02020603050405020304" charset="0"/>
              </a:rPr>
              <a:t>performances</a:t>
            </a:r>
            <a:r>
              <a:rPr sz="1600" b="1">
                <a:latin typeface="Times New Roman" panose="02020603050405020304" charset="0"/>
                <a:cs typeface="Times New Roman" panose="02020603050405020304" charset="0"/>
              </a:rPr>
              <a:t> of </a:t>
            </a:r>
            <a:r>
              <a:rPr lang="en-US" sz="1600" b="1">
                <a:latin typeface="Times New Roman" panose="02020603050405020304" charset="0"/>
                <a:cs typeface="Times New Roman" panose="02020603050405020304" charset="0"/>
              </a:rPr>
              <a:t>different methods</a:t>
            </a:r>
            <a:r>
              <a:rPr sz="1600" b="1">
                <a:latin typeface="Times New Roman" panose="02020603050405020304" charset="0"/>
                <a:cs typeface="Times New Roman" panose="02020603050405020304" charset="0"/>
              </a:rPr>
              <a:t> in multiple phases. It can be seen that </a:t>
            </a:r>
            <a:r>
              <a:rPr lang="en-US" sz="1600" b="1">
                <a:latin typeface="Times New Roman" panose="02020603050405020304" charset="0"/>
                <a:cs typeface="Times New Roman" panose="02020603050405020304" charset="0"/>
              </a:rPr>
              <a:t>Multi-training achieve the best results in each time phase.</a:t>
            </a:r>
            <a:endParaRPr lang="en-US" sz="1600" b="1">
              <a:latin typeface="Times New Roman" panose="02020603050405020304" charset="0"/>
              <a:cs typeface="Times New Roman" panose="02020603050405020304" charset="0"/>
            </a:endParaRPr>
          </a:p>
        </p:txBody>
      </p:sp>
      <p:pic>
        <p:nvPicPr>
          <p:cNvPr id="3" name="图片 2" descr="final_compare_veg_1_10"/>
          <p:cNvPicPr>
            <a:picLocks noChangeAspect="1"/>
          </p:cNvPicPr>
          <p:nvPr/>
        </p:nvPicPr>
        <p:blipFill>
          <a:blip r:embed="rId2"/>
          <a:stretch>
            <a:fillRect/>
          </a:stretch>
        </p:blipFill>
        <p:spPr>
          <a:xfrm>
            <a:off x="6096635" y="558165"/>
            <a:ext cx="6095365" cy="4064000"/>
          </a:xfrm>
          <a:prstGeom prst="rect">
            <a:avLst/>
          </a:prstGeom>
        </p:spPr>
      </p:pic>
      <p:sp>
        <p:nvSpPr>
          <p:cNvPr id="4" name="文本框 3"/>
          <p:cNvSpPr txBox="1"/>
          <p:nvPr/>
        </p:nvSpPr>
        <p:spPr>
          <a:xfrm>
            <a:off x="2213610" y="4622165"/>
            <a:ext cx="3427730" cy="306705"/>
          </a:xfrm>
          <a:prstGeom prst="rect">
            <a:avLst/>
          </a:prstGeom>
          <a:noFill/>
        </p:spPr>
        <p:txBody>
          <a:bodyPr wrap="square" rtlCol="0">
            <a:spAutoFit/>
          </a:bodyPr>
          <a:p>
            <a:r>
              <a:rPr lang="en-US" altLang="zh-CN" sz="1200" b="1"/>
              <a:t>(a) </a:t>
            </a:r>
            <a:r>
              <a:rPr lang="en-US" altLang="zh-CN" sz="1400" b="1"/>
              <a:t>labelsize=1, unlabelsize=5</a:t>
            </a:r>
            <a:endParaRPr lang="en-US" altLang="zh-CN" sz="1400" b="1"/>
          </a:p>
        </p:txBody>
      </p:sp>
      <p:sp>
        <p:nvSpPr>
          <p:cNvPr id="5" name="文本框 4"/>
          <p:cNvSpPr txBox="1"/>
          <p:nvPr/>
        </p:nvSpPr>
        <p:spPr>
          <a:xfrm>
            <a:off x="8369300" y="4622165"/>
            <a:ext cx="3427730" cy="306705"/>
          </a:xfrm>
          <a:prstGeom prst="rect">
            <a:avLst/>
          </a:prstGeom>
          <a:noFill/>
        </p:spPr>
        <p:txBody>
          <a:bodyPr wrap="square" rtlCol="0">
            <a:spAutoFit/>
          </a:bodyPr>
          <a:p>
            <a:r>
              <a:rPr lang="en-US" altLang="zh-CN" sz="1200" b="1"/>
              <a:t>(b) </a:t>
            </a:r>
            <a:r>
              <a:rPr lang="en-US" altLang="zh-CN" sz="1400" b="1"/>
              <a:t>labelsize=1, unlabelsize=</a:t>
            </a:r>
            <a:r>
              <a:rPr lang="en-US" altLang="zh-CN" sz="1400" b="1"/>
              <a:t>5</a:t>
            </a:r>
            <a:endParaRPr lang="en-US" altLang="zh-CN" sz="14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labelsize1c_1_0_ave_co"/>
          <p:cNvPicPr>
            <a:picLocks noChangeAspect="1"/>
          </p:cNvPicPr>
          <p:nvPr>
            <p:custDataLst>
              <p:tags r:id="rId1"/>
            </p:custDataLst>
          </p:nvPr>
        </p:nvPicPr>
        <p:blipFill>
          <a:blip r:embed="rId2"/>
          <a:stretch>
            <a:fillRect/>
          </a:stretch>
        </p:blipFill>
        <p:spPr>
          <a:xfrm>
            <a:off x="0" y="721995"/>
            <a:ext cx="5861685" cy="4689475"/>
          </a:xfrm>
          <a:prstGeom prst="rect">
            <a:avLst/>
          </a:prstGeom>
        </p:spPr>
      </p:pic>
      <p:pic>
        <p:nvPicPr>
          <p:cNvPr id="3" name="图片 2" descr="labelsize1c_1_0_ave_self"/>
          <p:cNvPicPr>
            <a:picLocks noChangeAspect="1"/>
          </p:cNvPicPr>
          <p:nvPr>
            <p:custDataLst>
              <p:tags r:id="rId3"/>
            </p:custDataLst>
          </p:nvPr>
        </p:nvPicPr>
        <p:blipFill>
          <a:blip r:embed="rId4"/>
          <a:stretch>
            <a:fillRect/>
          </a:stretch>
        </p:blipFill>
        <p:spPr>
          <a:xfrm>
            <a:off x="6090285" y="721995"/>
            <a:ext cx="5861685" cy="46894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69265" y="67945"/>
            <a:ext cx="10709910" cy="1198880"/>
          </a:xfrm>
          <a:prstGeom prst="rect">
            <a:avLst/>
          </a:prstGeom>
          <a:noFill/>
        </p:spPr>
        <p:txBody>
          <a:bodyPr wrap="square" rtlCol="0">
            <a:spAutoFit/>
          </a:bodyPr>
          <a:p>
            <a:r>
              <a:rPr lang="en-US" altLang="zh-CN"/>
              <a:t>4. </a:t>
            </a:r>
            <a:r>
              <a:rPr lang="zh-CN" altLang="en-US"/>
              <a:t>半监督学习：在多时相下利用协同训练识别山区积雪覆盖信息</a:t>
            </a:r>
            <a:r>
              <a:rPr lang="en-US" altLang="zh-CN"/>
              <a:t>(zhu et al., 2016) </a:t>
            </a:r>
            <a:r>
              <a:rPr lang="zh-CN" altLang="en-US"/>
              <a:t>为多时相下的地物分类提供了一条新思路，但是实验和方法集中在两个时相间进行协同学习，由于积雪这一类地物的特征空间维度较低，而城市地物分类中地物种类多，特征空间维度较高，直接应用该方法不能完全满足任意两时相间的地物协同训练下的分类。</a:t>
            </a:r>
            <a:endParaRPr lang="zh-CN" altLang="en-US"/>
          </a:p>
        </p:txBody>
      </p:sp>
      <p:pic>
        <p:nvPicPr>
          <p:cNvPr id="2" name="图片 1"/>
          <p:cNvPicPr>
            <a:picLocks noChangeAspect="1"/>
          </p:cNvPicPr>
          <p:nvPr/>
        </p:nvPicPr>
        <p:blipFill>
          <a:blip r:embed="rId1"/>
          <a:stretch>
            <a:fillRect/>
          </a:stretch>
        </p:blipFill>
        <p:spPr>
          <a:xfrm>
            <a:off x="2047875" y="1711325"/>
            <a:ext cx="7552690" cy="2324735"/>
          </a:xfrm>
          <a:prstGeom prst="rect">
            <a:avLst/>
          </a:prstGeom>
        </p:spPr>
      </p:pic>
      <p:sp>
        <p:nvSpPr>
          <p:cNvPr id="3" name="文本框 2"/>
          <p:cNvSpPr txBox="1"/>
          <p:nvPr/>
        </p:nvSpPr>
        <p:spPr>
          <a:xfrm>
            <a:off x="266700" y="4309110"/>
            <a:ext cx="11658600" cy="1076325"/>
          </a:xfrm>
          <a:prstGeom prst="rect">
            <a:avLst/>
          </a:prstGeom>
          <a:noFill/>
        </p:spPr>
        <p:txBody>
          <a:bodyPr wrap="square" rtlCol="0">
            <a:spAutoFit/>
          </a:bodyPr>
          <a:p>
            <a:r>
              <a:rPr lang="en-US" altLang="zh-CN" sz="1600" b="1">
                <a:latin typeface="Times New Roman" panose="02020603050405020304" charset="0"/>
                <a:cs typeface="Times New Roman" panose="02020603050405020304" charset="0"/>
              </a:rPr>
              <a:t>Tab 2. We apply the three methods on training of the images of T1, T2, T3 and T4 with the setting that labeled sample's size is 1 and adding unlabeled sample's size is 5 each epoch, then obtain the result follow these steps: (a) directly get the F1-score of T4 for Multi-training on T1, T2, T3, and T4 (b) compute the average F1-score of T4 for Co-training on T1&amp;T4, T2&amp;T4, T3&amp;T4 (c) </a:t>
            </a:r>
            <a:r>
              <a:rPr lang="en-US" altLang="zh-CN" sz="1600" b="1">
                <a:latin typeface="Times New Roman" panose="02020603050405020304" charset="0"/>
                <a:cs typeface="Times New Roman" panose="02020603050405020304" charset="0"/>
                <a:sym typeface="+mn-ea"/>
              </a:rPr>
              <a:t>compute the average F1-score of T4 for Self-training on T1&amp;T4, T2&amp;T4, T3&amp;T4</a:t>
            </a:r>
            <a:endParaRPr lang="en-US" altLang="zh-CN" sz="1600" b="1">
              <a:latin typeface="Times New Roman" panose="02020603050405020304" charset="0"/>
              <a:cs typeface="Times New Roman" panose="0202060305040502030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11175" y="88265"/>
            <a:ext cx="10875645" cy="922020"/>
          </a:xfrm>
          <a:prstGeom prst="rect">
            <a:avLst/>
          </a:prstGeom>
          <a:noFill/>
        </p:spPr>
        <p:txBody>
          <a:bodyPr wrap="square" rtlCol="0">
            <a:spAutoFit/>
          </a:bodyPr>
          <a:p>
            <a:r>
              <a:rPr lang="en-US" altLang="zh-CN"/>
              <a:t>5. </a:t>
            </a:r>
            <a:r>
              <a:rPr lang="zh-CN" altLang="en-US"/>
              <a:t>本研究在长时间序列整体的角度上，对于城市地物进行协同分类，充分利用已有的数据，不再是孤立地考虑两个时相间的地物信息挖掘，在分类精度和一致性上相比于两时相间协同训练以及单时相主动学习的方法获得更好的效果。</a:t>
            </a:r>
            <a:endParaRPr lang="zh-CN" altLang="en-US"/>
          </a:p>
        </p:txBody>
      </p:sp>
      <p:pic>
        <p:nvPicPr>
          <p:cNvPr id="10" name="图片 9" descr="multi_self_veg_labelsize_mean_compare"/>
          <p:cNvPicPr>
            <a:picLocks noChangeAspect="1"/>
          </p:cNvPicPr>
          <p:nvPr/>
        </p:nvPicPr>
        <p:blipFill>
          <a:blip r:embed="rId1"/>
          <a:srcRect r="418"/>
          <a:stretch>
            <a:fillRect/>
          </a:stretch>
        </p:blipFill>
        <p:spPr>
          <a:xfrm>
            <a:off x="12065" y="1010285"/>
            <a:ext cx="6132195" cy="5132705"/>
          </a:xfrm>
          <a:prstGeom prst="rect">
            <a:avLst/>
          </a:prstGeom>
        </p:spPr>
      </p:pic>
      <p:pic>
        <p:nvPicPr>
          <p:cNvPr id="7" name="图片 6" descr="multi_self_veg_labelsize_std_compare"/>
          <p:cNvPicPr>
            <a:picLocks noChangeAspect="1"/>
          </p:cNvPicPr>
          <p:nvPr/>
        </p:nvPicPr>
        <p:blipFill>
          <a:blip r:embed="rId2"/>
          <a:srcRect l="709"/>
          <a:stretch>
            <a:fillRect/>
          </a:stretch>
        </p:blipFill>
        <p:spPr>
          <a:xfrm>
            <a:off x="6144260" y="1054735"/>
            <a:ext cx="6047740" cy="5076190"/>
          </a:xfrm>
          <a:prstGeom prst="rect">
            <a:avLst/>
          </a:prstGeom>
        </p:spPr>
      </p:pic>
      <p:sp>
        <p:nvSpPr>
          <p:cNvPr id="2" name="文本框 1"/>
          <p:cNvSpPr txBox="1"/>
          <p:nvPr/>
        </p:nvSpPr>
        <p:spPr>
          <a:xfrm>
            <a:off x="485775" y="6205220"/>
            <a:ext cx="11706225" cy="583565"/>
          </a:xfrm>
          <a:prstGeom prst="rect">
            <a:avLst/>
          </a:prstGeom>
          <a:noFill/>
        </p:spPr>
        <p:txBody>
          <a:bodyPr wrap="square" rtlCol="0">
            <a:spAutoFit/>
          </a:bodyPr>
          <a:p>
            <a:r>
              <a:rPr lang="en-US" altLang="zh-CN" sz="1600" b="1">
                <a:latin typeface="Times New Roman" panose="02020603050405020304" charset="0"/>
                <a:cs typeface="Times New Roman" panose="02020603050405020304" charset="0"/>
              </a:rPr>
              <a:t>Fig 6. Average F1-score and standard deviation on vegetation of Multi-training and Self training with different labeled sample number. (a) is the average F1-score and (b) shows the corresponding standard deviation.</a:t>
            </a:r>
            <a:endParaRPr lang="en-US" altLang="zh-CN" sz="1600" b="1">
              <a:latin typeface="Times New Roman" panose="02020603050405020304" charset="0"/>
              <a:cs typeface="Times New Roman" panose="02020603050405020304" charset="0"/>
            </a:endParaRPr>
          </a:p>
        </p:txBody>
      </p:sp>
      <p:sp>
        <p:nvSpPr>
          <p:cNvPr id="4" name="文本框 3"/>
          <p:cNvSpPr txBox="1"/>
          <p:nvPr/>
        </p:nvSpPr>
        <p:spPr>
          <a:xfrm>
            <a:off x="3111500" y="5984240"/>
            <a:ext cx="370840" cy="275590"/>
          </a:xfrm>
          <a:prstGeom prst="rect">
            <a:avLst/>
          </a:prstGeom>
          <a:noFill/>
        </p:spPr>
        <p:txBody>
          <a:bodyPr wrap="square" rtlCol="0">
            <a:spAutoFit/>
          </a:bodyPr>
          <a:p>
            <a:r>
              <a:rPr lang="en-US" altLang="zh-CN" sz="1200"/>
              <a:t>(a)</a:t>
            </a:r>
            <a:endParaRPr lang="en-US" altLang="zh-CN" sz="1200"/>
          </a:p>
        </p:txBody>
      </p:sp>
      <p:sp>
        <p:nvSpPr>
          <p:cNvPr id="3" name="文本框 2"/>
          <p:cNvSpPr txBox="1"/>
          <p:nvPr/>
        </p:nvSpPr>
        <p:spPr>
          <a:xfrm>
            <a:off x="9206865" y="5984240"/>
            <a:ext cx="370840" cy="275590"/>
          </a:xfrm>
          <a:prstGeom prst="rect">
            <a:avLst/>
          </a:prstGeom>
          <a:noFill/>
        </p:spPr>
        <p:txBody>
          <a:bodyPr wrap="square" rtlCol="0">
            <a:spAutoFit/>
          </a:bodyPr>
          <a:p>
            <a:r>
              <a:rPr lang="en-US" altLang="zh-CN" sz="1200"/>
              <a:t>(b)</a:t>
            </a:r>
            <a:endParaRPr lang="en-US" altLang="zh-CN"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multi_self_total_labelsize_std_compare"/>
          <p:cNvPicPr>
            <a:picLocks noChangeAspect="1"/>
          </p:cNvPicPr>
          <p:nvPr/>
        </p:nvPicPr>
        <p:blipFill>
          <a:blip r:embed="rId1"/>
          <a:stretch>
            <a:fillRect/>
          </a:stretch>
        </p:blipFill>
        <p:spPr>
          <a:xfrm>
            <a:off x="6071235" y="532130"/>
            <a:ext cx="6120765" cy="5100955"/>
          </a:xfrm>
          <a:prstGeom prst="rect">
            <a:avLst/>
          </a:prstGeom>
        </p:spPr>
      </p:pic>
      <p:pic>
        <p:nvPicPr>
          <p:cNvPr id="6" name="图片 5" descr="multi_self_total_labelsize_mean_compare"/>
          <p:cNvPicPr>
            <a:picLocks noChangeAspect="1"/>
          </p:cNvPicPr>
          <p:nvPr/>
        </p:nvPicPr>
        <p:blipFill>
          <a:blip r:embed="rId2"/>
          <a:srcRect l="839"/>
          <a:stretch>
            <a:fillRect/>
          </a:stretch>
        </p:blipFill>
        <p:spPr>
          <a:xfrm>
            <a:off x="0" y="480060"/>
            <a:ext cx="6130925" cy="5153025"/>
          </a:xfrm>
          <a:prstGeom prst="rect">
            <a:avLst/>
          </a:prstGeom>
        </p:spPr>
      </p:pic>
      <p:sp>
        <p:nvSpPr>
          <p:cNvPr id="2" name="文本框 1"/>
          <p:cNvSpPr txBox="1"/>
          <p:nvPr/>
        </p:nvSpPr>
        <p:spPr>
          <a:xfrm>
            <a:off x="243205" y="5880735"/>
            <a:ext cx="11706225" cy="583565"/>
          </a:xfrm>
          <a:prstGeom prst="rect">
            <a:avLst/>
          </a:prstGeom>
          <a:noFill/>
        </p:spPr>
        <p:txBody>
          <a:bodyPr wrap="square" rtlCol="0">
            <a:spAutoFit/>
          </a:bodyPr>
          <a:p>
            <a:r>
              <a:rPr lang="en-US" altLang="zh-CN" sz="1600" b="1">
                <a:latin typeface="Times New Roman" panose="02020603050405020304" charset="0"/>
                <a:cs typeface="Times New Roman" panose="02020603050405020304" charset="0"/>
              </a:rPr>
              <a:t>Fig 7. Global average F1-score and standard deviation of Multi-training and Self training with different labeled sample number. The left one is the average F1-score and the right one is the corresponding standard deviation.</a:t>
            </a:r>
            <a:endParaRPr lang="en-US" altLang="zh-CN" sz="1600" b="1">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multi_veg_labelsize_improved_trend"/>
          <p:cNvPicPr>
            <a:picLocks noChangeAspect="1"/>
          </p:cNvPicPr>
          <p:nvPr/>
        </p:nvPicPr>
        <p:blipFill>
          <a:blip r:embed="rId1"/>
          <a:stretch>
            <a:fillRect/>
          </a:stretch>
        </p:blipFill>
        <p:spPr>
          <a:xfrm>
            <a:off x="0" y="713740"/>
            <a:ext cx="6096635" cy="5081270"/>
          </a:xfrm>
          <a:prstGeom prst="rect">
            <a:avLst/>
          </a:prstGeom>
        </p:spPr>
      </p:pic>
      <p:pic>
        <p:nvPicPr>
          <p:cNvPr id="5" name="图片 4" descr="self_veg_labelsize_improved_trend"/>
          <p:cNvPicPr>
            <a:picLocks noChangeAspect="1"/>
          </p:cNvPicPr>
          <p:nvPr/>
        </p:nvPicPr>
        <p:blipFill>
          <a:blip r:embed="rId2"/>
          <a:stretch>
            <a:fillRect/>
          </a:stretch>
        </p:blipFill>
        <p:spPr>
          <a:xfrm>
            <a:off x="6096635" y="713740"/>
            <a:ext cx="6097905" cy="50819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emporal_difference"/>
          <p:cNvPicPr>
            <a:picLocks noChangeAspect="1"/>
          </p:cNvPicPr>
          <p:nvPr/>
        </p:nvPicPr>
        <p:blipFill>
          <a:blip r:embed="rId1"/>
          <a:srcRect r="24183" b="4802"/>
          <a:stretch>
            <a:fillRect/>
          </a:stretch>
        </p:blipFill>
        <p:spPr>
          <a:xfrm>
            <a:off x="1058545" y="0"/>
            <a:ext cx="6878320" cy="6169025"/>
          </a:xfrm>
          <a:prstGeom prst="rect">
            <a:avLst/>
          </a:prstGeom>
        </p:spPr>
      </p:pic>
      <p:pic>
        <p:nvPicPr>
          <p:cNvPr id="3" name="图片 2" descr="temporal_difference"/>
          <p:cNvPicPr>
            <a:picLocks noChangeAspect="1"/>
          </p:cNvPicPr>
          <p:nvPr/>
        </p:nvPicPr>
        <p:blipFill>
          <a:blip r:embed="rId1"/>
          <a:srcRect l="15903" t="95169" r="13138"/>
          <a:stretch>
            <a:fillRect/>
          </a:stretch>
        </p:blipFill>
        <p:spPr>
          <a:xfrm>
            <a:off x="1442720" y="6133465"/>
            <a:ext cx="6437630" cy="313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24790" y="535305"/>
            <a:ext cx="5573395" cy="2674620"/>
          </a:xfrm>
          <a:prstGeom prst="rect">
            <a:avLst/>
          </a:prstGeom>
        </p:spPr>
      </p:pic>
      <p:pic>
        <p:nvPicPr>
          <p:cNvPr id="4" name="图片 3"/>
          <p:cNvPicPr>
            <a:picLocks noChangeAspect="1"/>
          </p:cNvPicPr>
          <p:nvPr/>
        </p:nvPicPr>
        <p:blipFill>
          <a:blip r:embed="rId3"/>
          <a:stretch>
            <a:fillRect/>
          </a:stretch>
        </p:blipFill>
        <p:spPr>
          <a:xfrm>
            <a:off x="5935980" y="564515"/>
            <a:ext cx="5549900" cy="2615565"/>
          </a:xfrm>
          <a:prstGeom prst="rect">
            <a:avLst/>
          </a:prstGeom>
        </p:spPr>
      </p:pic>
      <p:pic>
        <p:nvPicPr>
          <p:cNvPr id="5" name="图片 4"/>
          <p:cNvPicPr>
            <a:picLocks noChangeAspect="1"/>
          </p:cNvPicPr>
          <p:nvPr/>
        </p:nvPicPr>
        <p:blipFill>
          <a:blip r:embed="rId4"/>
          <a:stretch>
            <a:fillRect/>
          </a:stretch>
        </p:blipFill>
        <p:spPr>
          <a:xfrm>
            <a:off x="310515" y="3486150"/>
            <a:ext cx="5539740" cy="2544445"/>
          </a:xfrm>
          <a:prstGeom prst="rect">
            <a:avLst/>
          </a:prstGeom>
        </p:spPr>
      </p:pic>
      <p:pic>
        <p:nvPicPr>
          <p:cNvPr id="6" name="图片 5"/>
          <p:cNvPicPr>
            <a:picLocks noChangeAspect="1"/>
          </p:cNvPicPr>
          <p:nvPr/>
        </p:nvPicPr>
        <p:blipFill>
          <a:blip r:embed="rId5"/>
          <a:stretch>
            <a:fillRect/>
          </a:stretch>
        </p:blipFill>
        <p:spPr>
          <a:xfrm>
            <a:off x="5935980" y="3486150"/>
            <a:ext cx="5542915" cy="25850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6235" y="172085"/>
            <a:ext cx="6382385" cy="368300"/>
          </a:xfrm>
          <a:prstGeom prst="rect">
            <a:avLst/>
          </a:prstGeom>
          <a:noFill/>
        </p:spPr>
        <p:txBody>
          <a:bodyPr wrap="square" rtlCol="0">
            <a:spAutoFit/>
          </a:bodyPr>
          <a:p>
            <a:r>
              <a:rPr lang="zh-CN" altLang="en-US"/>
              <a:t>有标记样本</a:t>
            </a:r>
            <a:r>
              <a:rPr lang="en-US" altLang="zh-CN"/>
              <a:t>20</a:t>
            </a:r>
            <a:r>
              <a:rPr lang="zh-CN" altLang="en-US"/>
              <a:t>次</a:t>
            </a:r>
            <a:r>
              <a:rPr lang="zh-CN" altLang="en-US"/>
              <a:t>独立重复采样下，分类结果</a:t>
            </a:r>
            <a:r>
              <a:rPr lang="zh-CN" altLang="en-US"/>
              <a:t>一致性比率</a:t>
            </a:r>
            <a:endParaRPr lang="zh-CN" altLang="en-US"/>
          </a:p>
        </p:txBody>
      </p:sp>
      <p:sp>
        <p:nvSpPr>
          <p:cNvPr id="5" name="文本框 4"/>
          <p:cNvSpPr txBox="1"/>
          <p:nvPr/>
        </p:nvSpPr>
        <p:spPr>
          <a:xfrm>
            <a:off x="1215390" y="6079490"/>
            <a:ext cx="4664075" cy="460375"/>
          </a:xfrm>
          <a:prstGeom prst="rect">
            <a:avLst/>
          </a:prstGeom>
          <a:noFill/>
        </p:spPr>
        <p:txBody>
          <a:bodyPr wrap="square" rtlCol="0">
            <a:spAutoFit/>
          </a:bodyPr>
          <a:p>
            <a:r>
              <a:rPr lang="en-US" altLang="zh-CN" sz="2400" b="1">
                <a:solidFill>
                  <a:schemeClr val="tx1"/>
                </a:solidFill>
                <a:effectLst>
                  <a:outerShdw blurRad="38100" dist="19050" dir="2700000" algn="tl" rotWithShape="0">
                    <a:schemeClr val="dk1">
                      <a:alpha val="40000"/>
                    </a:schemeClr>
                  </a:outerShdw>
                </a:effectLst>
              </a:rPr>
              <a:t>co-training </a:t>
            </a:r>
            <a:r>
              <a:rPr lang="en-US" altLang="zh-CN" sz="2400" b="1">
                <a:effectLst>
                  <a:outerShdw blurRad="38100" dist="19050" dir="2700000" algn="tl" rotWithShape="0">
                    <a:schemeClr val="dk1">
                      <a:alpha val="40000"/>
                    </a:schemeClr>
                  </a:outerShdw>
                </a:effectLst>
                <a:sym typeface="+mn-ea"/>
              </a:rPr>
              <a:t>(labeled dataSize=1)</a:t>
            </a:r>
            <a:endParaRPr lang="en-US" altLang="zh-CN" sz="2400" b="1">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6962140" y="6079490"/>
            <a:ext cx="4779010" cy="460375"/>
          </a:xfrm>
          <a:prstGeom prst="rect">
            <a:avLst/>
          </a:prstGeom>
          <a:noFill/>
        </p:spPr>
        <p:txBody>
          <a:bodyPr wrap="square" rtlCol="0">
            <a:spAutoFit/>
          </a:bodyPr>
          <a:p>
            <a:r>
              <a:rPr lang="en-US" altLang="zh-CN" sz="2400" b="1">
                <a:solidFill>
                  <a:schemeClr val="tx1"/>
                </a:solidFill>
                <a:effectLst>
                  <a:outerShdw blurRad="38100" dist="19050" dir="2700000" algn="tl" rotWithShape="0">
                    <a:schemeClr val="dk1">
                      <a:alpha val="40000"/>
                    </a:schemeClr>
                  </a:outerShdw>
                </a:effectLst>
              </a:rPr>
              <a:t>self-training (labeled dataSize=1)</a:t>
            </a:r>
            <a:endParaRPr lang="en-US" altLang="zh-CN" sz="2400" b="1">
              <a:solidFill>
                <a:schemeClr val="tx1"/>
              </a:solidFill>
              <a:effectLst>
                <a:outerShdw blurRad="38100" dist="19050" dir="2700000" algn="tl" rotWithShape="0">
                  <a:schemeClr val="dk1">
                    <a:alpha val="40000"/>
                  </a:schemeClr>
                </a:outerShdw>
              </a:effectLst>
            </a:endParaRPr>
          </a:p>
        </p:txBody>
      </p:sp>
      <p:pic>
        <p:nvPicPr>
          <p:cNvPr id="12" name="图片 11" descr="co_consistency_label1_class1"/>
          <p:cNvPicPr>
            <a:picLocks noChangeAspect="1"/>
          </p:cNvPicPr>
          <p:nvPr/>
        </p:nvPicPr>
        <p:blipFill>
          <a:blip r:embed="rId1"/>
          <a:stretch>
            <a:fillRect/>
          </a:stretch>
        </p:blipFill>
        <p:spPr>
          <a:xfrm>
            <a:off x="0" y="1170305"/>
            <a:ext cx="6067425" cy="4551680"/>
          </a:xfrm>
          <a:prstGeom prst="rect">
            <a:avLst/>
          </a:prstGeom>
        </p:spPr>
      </p:pic>
      <p:pic>
        <p:nvPicPr>
          <p:cNvPr id="13" name="图片 12" descr="self_consistency_label1_class1"/>
          <p:cNvPicPr>
            <a:picLocks noChangeAspect="1"/>
          </p:cNvPicPr>
          <p:nvPr/>
        </p:nvPicPr>
        <p:blipFill>
          <a:blip r:embed="rId2"/>
          <a:stretch>
            <a:fillRect/>
          </a:stretch>
        </p:blipFill>
        <p:spPr>
          <a:xfrm>
            <a:off x="6068060" y="1170305"/>
            <a:ext cx="6123940" cy="45935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391920" y="172720"/>
            <a:ext cx="8149590" cy="2580005"/>
          </a:xfrm>
          <a:prstGeom prst="rect">
            <a:avLst/>
          </a:prstGeom>
        </p:spPr>
      </p:pic>
      <p:sp>
        <p:nvSpPr>
          <p:cNvPr id="3" name="文本框 2"/>
          <p:cNvSpPr txBox="1"/>
          <p:nvPr/>
        </p:nvSpPr>
        <p:spPr>
          <a:xfrm>
            <a:off x="2424430" y="2752725"/>
            <a:ext cx="6288405" cy="583565"/>
          </a:xfrm>
          <a:prstGeom prst="rect">
            <a:avLst/>
          </a:prstGeom>
          <a:noFill/>
        </p:spPr>
        <p:txBody>
          <a:bodyPr wrap="square" rtlCol="0">
            <a:spAutoFit/>
          </a:bodyPr>
          <a:p>
            <a:pPr algn="ctr"/>
            <a:r>
              <a:rPr lang="en-US" altLang="zh-CN" sz="1600">
                <a:latin typeface="Times New Roman" panose="02020603050405020304" charset="0"/>
                <a:cs typeface="Times New Roman" panose="02020603050405020304" charset="0"/>
              </a:rPr>
              <a:t>Table 1: Performances of multi-training, co-training and self-training (labeled data size=1, unlabeled data size=5)</a:t>
            </a:r>
            <a:endParaRPr lang="en-US" altLang="zh-CN" sz="16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3"/>
          <a:stretch>
            <a:fillRect/>
          </a:stretch>
        </p:blipFill>
        <p:spPr>
          <a:xfrm>
            <a:off x="1391920" y="3336290"/>
            <a:ext cx="8201025" cy="2484120"/>
          </a:xfrm>
          <a:prstGeom prst="rect">
            <a:avLst/>
          </a:prstGeom>
        </p:spPr>
      </p:pic>
      <p:sp>
        <p:nvSpPr>
          <p:cNvPr id="5" name="文本框 4"/>
          <p:cNvSpPr txBox="1"/>
          <p:nvPr/>
        </p:nvSpPr>
        <p:spPr>
          <a:xfrm>
            <a:off x="2424430" y="5954395"/>
            <a:ext cx="6288405" cy="583565"/>
          </a:xfrm>
          <a:prstGeom prst="rect">
            <a:avLst/>
          </a:prstGeom>
          <a:noFill/>
        </p:spPr>
        <p:txBody>
          <a:bodyPr wrap="square" rtlCol="0">
            <a:spAutoFit/>
          </a:bodyPr>
          <a:p>
            <a:pPr algn="ctr"/>
            <a:r>
              <a:rPr lang="en-US" altLang="zh-CN" sz="1600">
                <a:latin typeface="Times New Roman" panose="02020603050405020304" charset="0"/>
                <a:cs typeface="Times New Roman" panose="02020603050405020304" charset="0"/>
              </a:rPr>
              <a:t>Table 2: Performances of multi-training, co-training and self-training (labeled data size=1, unlabeled data size=10)</a:t>
            </a:r>
            <a:endParaRPr lang="en-US" altLang="zh-CN" sz="16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343660" y="146050"/>
            <a:ext cx="8056245" cy="2513965"/>
          </a:xfrm>
          <a:prstGeom prst="rect">
            <a:avLst/>
          </a:prstGeom>
        </p:spPr>
      </p:pic>
      <p:sp>
        <p:nvSpPr>
          <p:cNvPr id="4" name="文本框 3"/>
          <p:cNvSpPr txBox="1"/>
          <p:nvPr/>
        </p:nvSpPr>
        <p:spPr>
          <a:xfrm>
            <a:off x="2424430" y="2580005"/>
            <a:ext cx="6288405" cy="583565"/>
          </a:xfrm>
          <a:prstGeom prst="rect">
            <a:avLst/>
          </a:prstGeom>
          <a:noFill/>
        </p:spPr>
        <p:txBody>
          <a:bodyPr wrap="square" rtlCol="0">
            <a:spAutoFit/>
          </a:bodyPr>
          <a:p>
            <a:pPr algn="ctr"/>
            <a:r>
              <a:rPr lang="en-US" altLang="zh-CN" sz="1600">
                <a:latin typeface="Times New Roman" panose="02020603050405020304" charset="0"/>
                <a:cs typeface="Times New Roman" panose="02020603050405020304" charset="0"/>
              </a:rPr>
              <a:t>Table 3: Performances of multi-training, co-training and self-training (labeled data size=1, unlabeled data size=15)</a:t>
            </a:r>
            <a:endParaRPr lang="en-US" altLang="zh-CN" sz="16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self_consistency_label1_class1"/>
          <p:cNvPicPr>
            <a:picLocks noChangeAspect="1"/>
          </p:cNvPicPr>
          <p:nvPr>
            <p:custDataLst>
              <p:tags r:id="rId1"/>
            </p:custDataLst>
          </p:nvPr>
        </p:nvPicPr>
        <p:blipFill>
          <a:blip r:embed="rId2"/>
          <a:stretch>
            <a:fillRect/>
          </a:stretch>
        </p:blipFill>
        <p:spPr>
          <a:xfrm>
            <a:off x="271780" y="937260"/>
            <a:ext cx="5514975" cy="4136390"/>
          </a:xfrm>
          <a:prstGeom prst="rect">
            <a:avLst/>
          </a:prstGeom>
        </p:spPr>
      </p:pic>
      <p:sp>
        <p:nvSpPr>
          <p:cNvPr id="5" name="文本框 4"/>
          <p:cNvSpPr txBox="1"/>
          <p:nvPr/>
        </p:nvSpPr>
        <p:spPr>
          <a:xfrm>
            <a:off x="965200" y="5440680"/>
            <a:ext cx="4664075" cy="460375"/>
          </a:xfrm>
          <a:prstGeom prst="rect">
            <a:avLst/>
          </a:prstGeom>
          <a:noFill/>
        </p:spPr>
        <p:txBody>
          <a:bodyPr wrap="square" rtlCol="0">
            <a:spAutoFit/>
          </a:bodyPr>
          <a:p>
            <a:r>
              <a:rPr lang="en-US" altLang="zh-CN" sz="2400" b="1">
                <a:solidFill>
                  <a:schemeClr val="tx1"/>
                </a:solidFill>
                <a:effectLst>
                  <a:outerShdw blurRad="38100" dist="19050" dir="2700000" algn="tl" rotWithShape="0">
                    <a:schemeClr val="dk1">
                      <a:alpha val="40000"/>
                    </a:schemeClr>
                  </a:outerShdw>
                </a:effectLst>
              </a:rPr>
              <a:t>Multi</a:t>
            </a:r>
            <a:r>
              <a:rPr lang="en-US" altLang="zh-CN" sz="2400" b="1">
                <a:solidFill>
                  <a:schemeClr val="tx1"/>
                </a:solidFill>
                <a:effectLst>
                  <a:outerShdw blurRad="38100" dist="19050" dir="2700000" algn="tl" rotWithShape="0">
                    <a:schemeClr val="dk1">
                      <a:alpha val="40000"/>
                    </a:schemeClr>
                  </a:outerShdw>
                </a:effectLst>
              </a:rPr>
              <a:t>-training </a:t>
            </a:r>
            <a:r>
              <a:rPr lang="en-US" altLang="zh-CN" sz="2400" b="1">
                <a:effectLst>
                  <a:outerShdw blurRad="38100" dist="19050" dir="2700000" algn="tl" rotWithShape="0">
                    <a:schemeClr val="dk1">
                      <a:alpha val="40000"/>
                    </a:schemeClr>
                  </a:outerShdw>
                </a:effectLst>
                <a:sym typeface="+mn-ea"/>
              </a:rPr>
              <a:t>(labeled dataSize=1)</a:t>
            </a:r>
            <a:endParaRPr lang="en-US" altLang="zh-CN" sz="2400" b="1">
              <a:solidFill>
                <a:schemeClr val="tx1"/>
              </a:solidFill>
              <a:effectLst>
                <a:outerShdw blurRad="38100" dist="19050" dir="2700000" algn="tl" rotWithShape="0">
                  <a:schemeClr val="dk1">
                    <a:alpha val="40000"/>
                  </a:schemeClr>
                </a:outerShdw>
              </a:effectLst>
            </a:endParaRPr>
          </a:p>
        </p:txBody>
      </p:sp>
      <p:pic>
        <p:nvPicPr>
          <p:cNvPr id="3" name="图片 2" descr="self_consistency_label1_class"/>
          <p:cNvPicPr>
            <a:picLocks noChangeAspect="1"/>
          </p:cNvPicPr>
          <p:nvPr/>
        </p:nvPicPr>
        <p:blipFill>
          <a:blip r:embed="rId3"/>
          <a:stretch>
            <a:fillRect/>
          </a:stretch>
        </p:blipFill>
        <p:spPr>
          <a:xfrm>
            <a:off x="6127750" y="937260"/>
            <a:ext cx="5514340" cy="4136390"/>
          </a:xfrm>
          <a:prstGeom prst="rect">
            <a:avLst/>
          </a:prstGeom>
        </p:spPr>
      </p:pic>
      <p:sp>
        <p:nvSpPr>
          <p:cNvPr id="4" name="文本框 3"/>
          <p:cNvSpPr txBox="1"/>
          <p:nvPr/>
        </p:nvSpPr>
        <p:spPr>
          <a:xfrm>
            <a:off x="6552565" y="5440680"/>
            <a:ext cx="4664075" cy="460375"/>
          </a:xfrm>
          <a:prstGeom prst="rect">
            <a:avLst/>
          </a:prstGeom>
          <a:noFill/>
        </p:spPr>
        <p:txBody>
          <a:bodyPr wrap="square" rtlCol="0">
            <a:spAutoFit/>
          </a:bodyPr>
          <a:p>
            <a:r>
              <a:rPr lang="en-US" altLang="zh-CN" sz="2400" b="1">
                <a:solidFill>
                  <a:schemeClr val="tx1"/>
                </a:solidFill>
                <a:effectLst>
                  <a:outerShdw blurRad="38100" dist="19050" dir="2700000" algn="tl" rotWithShape="0">
                    <a:schemeClr val="dk1">
                      <a:alpha val="40000"/>
                    </a:schemeClr>
                  </a:outerShdw>
                </a:effectLst>
              </a:rPr>
              <a:t>Self-training </a:t>
            </a:r>
            <a:r>
              <a:rPr lang="en-US" altLang="zh-CN" sz="2400" b="1">
                <a:effectLst>
                  <a:outerShdw blurRad="38100" dist="19050" dir="2700000" algn="tl" rotWithShape="0">
                    <a:schemeClr val="dk1">
                      <a:alpha val="40000"/>
                    </a:schemeClr>
                  </a:outerShdw>
                </a:effectLst>
                <a:sym typeface="+mn-ea"/>
              </a:rPr>
              <a:t>(labeled dataSize=1)</a:t>
            </a:r>
            <a:endParaRPr lang="en-US" altLang="zh-CN" sz="24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 name="图片 46"/>
          <p:cNvPicPr>
            <a:picLocks noChangeAspect="1"/>
          </p:cNvPicPr>
          <p:nvPr/>
        </p:nvPicPr>
        <p:blipFill>
          <a:blip r:embed="rId1"/>
          <a:stretch>
            <a:fillRect/>
          </a:stretch>
        </p:blipFill>
        <p:spPr>
          <a:xfrm>
            <a:off x="8938895" y="4077335"/>
            <a:ext cx="3199130" cy="1112520"/>
          </a:xfrm>
          <a:prstGeom prst="rect">
            <a:avLst/>
          </a:prstGeom>
        </p:spPr>
      </p:pic>
      <p:sp>
        <p:nvSpPr>
          <p:cNvPr id="12" name="文本框 11"/>
          <p:cNvSpPr txBox="1"/>
          <p:nvPr/>
        </p:nvSpPr>
        <p:spPr>
          <a:xfrm>
            <a:off x="9227820" y="452120"/>
            <a:ext cx="2621915" cy="3291840"/>
          </a:xfrm>
          <a:prstGeom prst="rect">
            <a:avLst/>
          </a:prstGeom>
          <a:noFill/>
        </p:spPr>
        <p:txBody>
          <a:bodyPr wrap="square" rtlCol="0">
            <a:spAutoFit/>
          </a:bodyPr>
          <a:p>
            <a:r>
              <a:rPr lang="en-US" altLang="zh-CN" sz="1600" b="1">
                <a:latin typeface="Times New Roman" panose="02020603050405020304" charset="0"/>
                <a:cs typeface="Times New Roman" panose="02020603050405020304" charset="0"/>
              </a:rPr>
              <a:t>Fig 1.  We design a semi-supervised learning framework for multi-temporal cooperative training (Multi-training). </a:t>
            </a:r>
            <a:r>
              <a:rPr lang="en-US" altLang="zh-CN" sz="1600" b="1">
                <a:latin typeface="Times New Roman" panose="02020603050405020304" charset="0"/>
                <a:cs typeface="Times New Roman" panose="02020603050405020304" charset="0"/>
                <a:sym typeface="+mn-ea"/>
              </a:rPr>
              <a:t>The results of each epoch of training are combined to</a:t>
            </a:r>
            <a:r>
              <a:rPr lang="en-US" altLang="zh-CN" sz="1600" b="1">
                <a:latin typeface="Times New Roman" panose="02020603050405020304" charset="0"/>
                <a:cs typeface="Times New Roman" panose="02020603050405020304" charset="0"/>
              </a:rPr>
              <a:t> calculate joint probability (shown in Eq 1) , and then </a:t>
            </a:r>
            <a:r>
              <a:rPr lang="en-US" altLang="zh-CN" sz="1600" b="1">
                <a:latin typeface="Times New Roman" panose="02020603050405020304" charset="0"/>
                <a:cs typeface="Times New Roman" panose="02020603050405020304" charset="0"/>
                <a:sym typeface="+mn-ea"/>
              </a:rPr>
              <a:t>updated training samples</a:t>
            </a:r>
            <a:r>
              <a:rPr lang="en-US" altLang="zh-CN" sz="1600" b="1">
                <a:latin typeface="Times New Roman" panose="02020603050405020304" charset="0"/>
                <a:cs typeface="Times New Roman" panose="02020603050405020304" charset="0"/>
              </a:rPr>
              <a:t> following the threshold. The detailed training pattern is shown in the figure.</a:t>
            </a:r>
            <a:endParaRPr lang="en-US" altLang="zh-CN" sz="1600" b="1">
              <a:latin typeface="Times New Roman" panose="02020603050405020304" charset="0"/>
              <a:cs typeface="Times New Roman" panose="02020603050405020304" charset="0"/>
            </a:endParaRPr>
          </a:p>
        </p:txBody>
      </p:sp>
      <p:sp>
        <p:nvSpPr>
          <p:cNvPr id="15" name="文本框 14"/>
          <p:cNvSpPr txBox="1"/>
          <p:nvPr/>
        </p:nvSpPr>
        <p:spPr>
          <a:xfrm>
            <a:off x="4639310" y="1261745"/>
            <a:ext cx="459740" cy="4848860"/>
          </a:xfrm>
          <a:prstGeom prst="rect">
            <a:avLst/>
          </a:prstGeom>
          <a:solidFill>
            <a:srgbClr val="F4CCCC"/>
          </a:solidFill>
          <a:ln w="12700">
            <a:solidFill>
              <a:schemeClr val="tx1"/>
            </a:solidFill>
          </a:ln>
        </p:spPr>
        <p:txBody>
          <a:bodyPr vert="eaVert" wrap="square" rtlCol="0">
            <a:spAutoFit/>
          </a:bodyPr>
          <a:p>
            <a:pPr algn="ctr"/>
            <a:endParaRPr lang="en-US" altLang="zh-CN">
              <a:solidFill>
                <a:srgbClr val="FF0000"/>
              </a:solidFill>
              <a:latin typeface="Arial" panose="020B0604020202020204" pitchFamily="34" charset="0"/>
              <a:cs typeface="Arial" panose="020B0604020202020204" pitchFamily="34" charset="0"/>
            </a:endParaRPr>
          </a:p>
        </p:txBody>
      </p:sp>
      <p:cxnSp>
        <p:nvCxnSpPr>
          <p:cNvPr id="31" name="直接箭头连接符 30"/>
          <p:cNvCxnSpPr/>
          <p:nvPr/>
        </p:nvCxnSpPr>
        <p:spPr>
          <a:xfrm flipV="1">
            <a:off x="1779270" y="2226945"/>
            <a:ext cx="2853055" cy="635"/>
          </a:xfrm>
          <a:prstGeom prst="straightConnector1">
            <a:avLst/>
          </a:prstGeom>
          <a:ln>
            <a:solidFill>
              <a:schemeClr val="tx1"/>
            </a:solidFill>
            <a:prstDash val="dashDot"/>
            <a:tailEnd type="arrow" w="med" len="med"/>
          </a:ln>
        </p:spPr>
        <p:style>
          <a:lnRef idx="1">
            <a:schemeClr val="dk1"/>
          </a:lnRef>
          <a:fillRef idx="0">
            <a:schemeClr val="dk1"/>
          </a:fillRef>
          <a:effectRef idx="0">
            <a:schemeClr val="dk1"/>
          </a:effectRef>
          <a:fontRef idx="minor">
            <a:schemeClr val="tx1"/>
          </a:fontRef>
        </p:style>
      </p:cxnSp>
      <p:grpSp>
        <p:nvGrpSpPr>
          <p:cNvPr id="75" name="组合 74"/>
          <p:cNvGrpSpPr/>
          <p:nvPr/>
        </p:nvGrpSpPr>
        <p:grpSpPr>
          <a:xfrm rot="0">
            <a:off x="1813560" y="1457325"/>
            <a:ext cx="1206500" cy="284480"/>
            <a:chOff x="3420" y="664"/>
            <a:chExt cx="1900" cy="448"/>
          </a:xfrm>
        </p:grpSpPr>
        <p:cxnSp>
          <p:nvCxnSpPr>
            <p:cNvPr id="18" name="直接箭头连接符 17"/>
            <p:cNvCxnSpPr/>
            <p:nvPr/>
          </p:nvCxnSpPr>
          <p:spPr>
            <a:xfrm>
              <a:off x="3420" y="1106"/>
              <a:ext cx="1900" cy="6"/>
            </a:xfrm>
            <a:prstGeom prst="straightConnector1">
              <a:avLst/>
            </a:prstGeom>
            <a:ln>
              <a:solidFill>
                <a:schemeClr val="tx1"/>
              </a:solidFill>
              <a:prstDash val="solid"/>
              <a:tailEnd type="arrow" w="med" len="med"/>
            </a:ln>
          </p:spPr>
          <p:style>
            <a:lnRef idx="1">
              <a:schemeClr val="dk1"/>
            </a:lnRef>
            <a:fillRef idx="0">
              <a:schemeClr val="dk1"/>
            </a:fillRef>
            <a:effectRef idx="0">
              <a:schemeClr val="dk1"/>
            </a:effectRef>
            <a:fontRef idx="minor">
              <a:schemeClr val="tx1"/>
            </a:fontRef>
          </p:style>
        </p:cxnSp>
        <p:graphicFrame>
          <p:nvGraphicFramePr>
            <p:cNvPr id="21" name="对象 20">
              <a:hlinkClick r:id="" action="ppaction://ole?verb="/>
            </p:cNvPr>
            <p:cNvGraphicFramePr>
              <a:graphicFrameLocks noChangeAspect="1"/>
            </p:cNvGraphicFramePr>
            <p:nvPr/>
          </p:nvGraphicFramePr>
          <p:xfrm>
            <a:off x="3931" y="664"/>
            <a:ext cx="1013" cy="448"/>
          </p:xfrm>
          <a:graphic>
            <a:graphicData uri="http://schemas.openxmlformats.org/presentationml/2006/ole">
              <mc:AlternateContent xmlns:mc="http://schemas.openxmlformats.org/markup-compatibility/2006">
                <mc:Choice xmlns:v="urn:schemas-microsoft-com:vml" Requires="v">
                  <p:oleObj spid="_x0000_s1025" name="" r:id="rId2" imgW="545465" imgH="241300" progId="Equation.KSEE3">
                    <p:embed/>
                  </p:oleObj>
                </mc:Choice>
                <mc:Fallback>
                  <p:oleObj name="" r:id="rId2" imgW="545465" imgH="241300" progId="Equation.KSEE3">
                    <p:embed/>
                    <p:pic>
                      <p:nvPicPr>
                        <p:cNvPr id="0" name="图片 1024"/>
                        <p:cNvPicPr/>
                        <p:nvPr/>
                      </p:nvPicPr>
                      <p:blipFill>
                        <a:blip r:embed="rId3"/>
                        <a:stretch>
                          <a:fillRect/>
                        </a:stretch>
                      </p:blipFill>
                      <p:spPr>
                        <a:xfrm>
                          <a:off x="3931" y="664"/>
                          <a:ext cx="1013" cy="448"/>
                        </a:xfrm>
                        <a:prstGeom prst="rect">
                          <a:avLst/>
                        </a:prstGeom>
                      </p:spPr>
                    </p:pic>
                  </p:oleObj>
                </mc:Fallback>
              </mc:AlternateContent>
            </a:graphicData>
          </a:graphic>
        </p:graphicFrame>
      </p:grpSp>
      <p:graphicFrame>
        <p:nvGraphicFramePr>
          <p:cNvPr id="22" name="对象 21">
            <a:hlinkClick r:id="" action="ppaction://ole?verb="/>
          </p:cNvPr>
          <p:cNvGraphicFramePr>
            <a:graphicFrameLocks noChangeAspect="1"/>
          </p:cNvGraphicFramePr>
          <p:nvPr/>
        </p:nvGraphicFramePr>
        <p:xfrm>
          <a:off x="2444750" y="3736975"/>
          <a:ext cx="359410" cy="284480"/>
        </p:xfrm>
        <a:graphic>
          <a:graphicData uri="http://schemas.openxmlformats.org/presentationml/2006/ole">
            <mc:AlternateContent xmlns:mc="http://schemas.openxmlformats.org/markup-compatibility/2006">
              <mc:Choice xmlns:v="urn:schemas-microsoft-com:vml" Requires="v">
                <p:oleObj spid="_x0000_s2" name="" r:id="rId4" imgW="304800" imgH="241300" progId="Equation.KSEE3">
                  <p:embed/>
                </p:oleObj>
              </mc:Choice>
              <mc:Fallback>
                <p:oleObj name="" r:id="rId4" imgW="304800" imgH="241300" progId="Equation.KSEE3">
                  <p:embed/>
                  <p:pic>
                    <p:nvPicPr>
                      <p:cNvPr id="0" name="图片 1024"/>
                      <p:cNvPicPr/>
                      <p:nvPr/>
                    </p:nvPicPr>
                    <p:blipFill>
                      <a:blip r:embed="rId5"/>
                      <a:stretch>
                        <a:fillRect/>
                      </a:stretch>
                    </p:blipFill>
                    <p:spPr>
                      <a:xfrm>
                        <a:off x="2444750" y="3736975"/>
                        <a:ext cx="359410" cy="284480"/>
                      </a:xfrm>
                      <a:prstGeom prst="rect">
                        <a:avLst/>
                      </a:prstGeom>
                    </p:spPr>
                  </p:pic>
                </p:oleObj>
              </mc:Fallback>
            </mc:AlternateContent>
          </a:graphicData>
        </a:graphic>
      </p:graphicFrame>
      <p:graphicFrame>
        <p:nvGraphicFramePr>
          <p:cNvPr id="26" name="对象 25">
            <a:hlinkClick r:id="" action="ppaction://ole?verb="/>
          </p:cNvPr>
          <p:cNvGraphicFramePr>
            <a:graphicFrameLocks noChangeAspect="1"/>
          </p:cNvGraphicFramePr>
          <p:nvPr/>
        </p:nvGraphicFramePr>
        <p:xfrm>
          <a:off x="2444750" y="5617845"/>
          <a:ext cx="359410" cy="284480"/>
        </p:xfrm>
        <a:graphic>
          <a:graphicData uri="http://schemas.openxmlformats.org/presentationml/2006/ole">
            <mc:AlternateContent xmlns:mc="http://schemas.openxmlformats.org/markup-compatibility/2006">
              <mc:Choice xmlns:v="urn:schemas-microsoft-com:vml" Requires="v">
                <p:oleObj spid="_x0000_s27" name="" r:id="rId6" imgW="304800" imgH="241300" progId="Equation.KSEE3">
                  <p:embed/>
                </p:oleObj>
              </mc:Choice>
              <mc:Fallback>
                <p:oleObj name="" r:id="rId6" imgW="304800" imgH="241300" progId="Equation.KSEE3">
                  <p:embed/>
                  <p:pic>
                    <p:nvPicPr>
                      <p:cNvPr id="0" name="图片 1024"/>
                      <p:cNvPicPr/>
                      <p:nvPr/>
                    </p:nvPicPr>
                    <p:blipFill>
                      <a:blip r:embed="rId7"/>
                      <a:stretch>
                        <a:fillRect/>
                      </a:stretch>
                    </p:blipFill>
                    <p:spPr>
                      <a:xfrm>
                        <a:off x="2444750" y="5617845"/>
                        <a:ext cx="359410" cy="284480"/>
                      </a:xfrm>
                      <a:prstGeom prst="rect">
                        <a:avLst/>
                      </a:prstGeom>
                    </p:spPr>
                  </p:pic>
                </p:oleObj>
              </mc:Fallback>
            </mc:AlternateContent>
          </a:graphicData>
        </a:graphic>
      </p:graphicFrame>
      <p:sp>
        <p:nvSpPr>
          <p:cNvPr id="30" name="文本框 29"/>
          <p:cNvSpPr txBox="1"/>
          <p:nvPr/>
        </p:nvSpPr>
        <p:spPr>
          <a:xfrm>
            <a:off x="838200" y="4356735"/>
            <a:ext cx="587375" cy="337185"/>
          </a:xfrm>
          <a:prstGeom prst="rect">
            <a:avLst/>
          </a:prstGeom>
          <a:noFill/>
        </p:spPr>
        <p:txBody>
          <a:bodyPr wrap="square" rtlCol="0">
            <a:spAutoFit/>
          </a:bodyPr>
          <a:p>
            <a:pPr algn="ctr"/>
            <a:r>
              <a:rPr lang="en-US" altLang="zh-CN" sz="1600" b="1">
                <a:latin typeface="Arial" panose="020B0604020202020204" pitchFamily="34" charset="0"/>
                <a:cs typeface="Arial" panose="020B0604020202020204" pitchFamily="34" charset="0"/>
              </a:rPr>
              <a:t>.  .  .</a:t>
            </a:r>
            <a:endParaRPr lang="en-US" altLang="zh-CN" sz="1600" b="1">
              <a:latin typeface="Arial" panose="020B0604020202020204" pitchFamily="34" charset="0"/>
              <a:cs typeface="Arial" panose="020B0604020202020204" pitchFamily="34" charset="0"/>
            </a:endParaRPr>
          </a:p>
        </p:txBody>
      </p:sp>
      <p:sp>
        <p:nvSpPr>
          <p:cNvPr id="65" name="文本框 64"/>
          <p:cNvSpPr txBox="1"/>
          <p:nvPr/>
        </p:nvSpPr>
        <p:spPr>
          <a:xfrm>
            <a:off x="3020060" y="1604010"/>
            <a:ext cx="1142365" cy="275590"/>
          </a:xfrm>
          <a:prstGeom prst="rect">
            <a:avLst/>
          </a:prstGeom>
          <a:solidFill>
            <a:srgbClr val="A4C2F4"/>
          </a:solidFill>
          <a:ln w="12700">
            <a:solidFill>
              <a:schemeClr val="tx1"/>
            </a:solidFill>
            <a:prstDash val="solid"/>
          </a:ln>
        </p:spPr>
        <p:txBody>
          <a:bodyPr wrap="square" rtlCol="0">
            <a:spAutoFit/>
          </a:bodyPr>
          <a:p>
            <a:pPr algn="ctr"/>
            <a:r>
              <a:rPr lang="en-US" altLang="zh-CN" sz="1200">
                <a:latin typeface="Arial" panose="020B0604020202020204" pitchFamily="34" charset="0"/>
                <a:cs typeface="Arial" panose="020B0604020202020204" pitchFamily="34" charset="0"/>
              </a:rPr>
              <a:t>Classifier </a:t>
            </a:r>
            <a:r>
              <a:rPr lang="en-US" altLang="zh-CN" sz="1200" i="1">
                <a:latin typeface="Arial" panose="020B0604020202020204" pitchFamily="34" charset="0"/>
                <a:cs typeface="Arial" panose="020B0604020202020204" pitchFamily="34" charset="0"/>
              </a:rPr>
              <a:t>1</a:t>
            </a:r>
            <a:endParaRPr lang="en-US" altLang="zh-CN" sz="1200" i="1">
              <a:latin typeface="Arial" panose="020B0604020202020204" pitchFamily="34" charset="0"/>
              <a:cs typeface="Arial" panose="020B0604020202020204" pitchFamily="34" charset="0"/>
            </a:endParaRPr>
          </a:p>
        </p:txBody>
      </p:sp>
      <p:sp>
        <p:nvSpPr>
          <p:cNvPr id="69" name="文本框 68"/>
          <p:cNvSpPr txBox="1"/>
          <p:nvPr/>
        </p:nvSpPr>
        <p:spPr>
          <a:xfrm>
            <a:off x="3019425" y="3387090"/>
            <a:ext cx="1143000" cy="275590"/>
          </a:xfrm>
          <a:prstGeom prst="rect">
            <a:avLst/>
          </a:prstGeom>
          <a:solidFill>
            <a:srgbClr val="A4C2F4"/>
          </a:solidFill>
          <a:ln w="12700">
            <a:solidFill>
              <a:schemeClr val="tx1"/>
            </a:solidFill>
            <a:prstDash val="solid"/>
          </a:ln>
        </p:spPr>
        <p:txBody>
          <a:bodyPr wrap="square" rtlCol="0">
            <a:spAutoFit/>
          </a:bodyPr>
          <a:p>
            <a:pPr algn="ctr"/>
            <a:r>
              <a:rPr lang="en-US" altLang="zh-CN" sz="1200">
                <a:latin typeface="Arial" panose="020B0604020202020204" pitchFamily="34" charset="0"/>
                <a:cs typeface="Arial" panose="020B0604020202020204" pitchFamily="34" charset="0"/>
              </a:rPr>
              <a:t>Classifier </a:t>
            </a:r>
            <a:r>
              <a:rPr lang="en-US" altLang="zh-CN" sz="1200" i="1">
                <a:latin typeface="Arial" panose="020B0604020202020204" pitchFamily="34" charset="0"/>
                <a:cs typeface="Arial" panose="020B0604020202020204" pitchFamily="34" charset="0"/>
              </a:rPr>
              <a:t>2</a:t>
            </a:r>
            <a:endParaRPr lang="en-US" altLang="zh-CN" sz="1200" i="1">
              <a:latin typeface="Arial" panose="020B0604020202020204" pitchFamily="34" charset="0"/>
              <a:cs typeface="Arial" panose="020B0604020202020204" pitchFamily="34" charset="0"/>
            </a:endParaRPr>
          </a:p>
        </p:txBody>
      </p:sp>
      <p:sp>
        <p:nvSpPr>
          <p:cNvPr id="71" name="文本框 70"/>
          <p:cNvSpPr txBox="1"/>
          <p:nvPr/>
        </p:nvSpPr>
        <p:spPr>
          <a:xfrm>
            <a:off x="3050540" y="5342255"/>
            <a:ext cx="1209675" cy="275590"/>
          </a:xfrm>
          <a:prstGeom prst="rect">
            <a:avLst/>
          </a:prstGeom>
          <a:solidFill>
            <a:srgbClr val="A4C2F4"/>
          </a:solidFill>
          <a:ln w="12700">
            <a:solidFill>
              <a:schemeClr val="tx1"/>
            </a:solidFill>
            <a:prstDash val="solid"/>
          </a:ln>
        </p:spPr>
        <p:txBody>
          <a:bodyPr wrap="square" rtlCol="0">
            <a:spAutoFit/>
          </a:bodyPr>
          <a:p>
            <a:pPr algn="ctr"/>
            <a:r>
              <a:rPr lang="en-US" altLang="zh-CN" sz="1200">
                <a:latin typeface="Arial" panose="020B0604020202020204" pitchFamily="34" charset="0"/>
                <a:cs typeface="Arial" panose="020B0604020202020204" pitchFamily="34" charset="0"/>
              </a:rPr>
              <a:t>Classifier </a:t>
            </a:r>
            <a:r>
              <a:rPr lang="en-US" altLang="zh-CN" sz="1200" i="1">
                <a:latin typeface="Arial" panose="020B0604020202020204" pitchFamily="34" charset="0"/>
                <a:cs typeface="Arial" panose="020B0604020202020204" pitchFamily="34" charset="0"/>
              </a:rPr>
              <a:t>k</a:t>
            </a:r>
            <a:endParaRPr lang="en-US" altLang="zh-CN" sz="1200" i="1">
              <a:latin typeface="Arial" panose="020B0604020202020204" pitchFamily="34" charset="0"/>
              <a:cs typeface="Arial" panose="020B0604020202020204" pitchFamily="34" charset="0"/>
            </a:endParaRPr>
          </a:p>
        </p:txBody>
      </p:sp>
      <p:cxnSp>
        <p:nvCxnSpPr>
          <p:cNvPr id="72" name="直接箭头连接符 71"/>
          <p:cNvCxnSpPr/>
          <p:nvPr/>
        </p:nvCxnSpPr>
        <p:spPr>
          <a:xfrm>
            <a:off x="1812925" y="4021455"/>
            <a:ext cx="2809240" cy="5080"/>
          </a:xfrm>
          <a:prstGeom prst="straightConnector1">
            <a:avLst/>
          </a:prstGeom>
          <a:ln>
            <a:solidFill>
              <a:schemeClr val="tx1"/>
            </a:solidFill>
            <a:prstDash val="dashDot"/>
            <a:tailEnd type="arrow" w="med" len="med"/>
          </a:ln>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a:xfrm>
            <a:off x="1779270" y="5902325"/>
            <a:ext cx="2853055" cy="12700"/>
          </a:xfrm>
          <a:prstGeom prst="straightConnector1">
            <a:avLst/>
          </a:prstGeom>
          <a:ln>
            <a:solidFill>
              <a:schemeClr val="tx1"/>
            </a:solidFill>
            <a:prstDash val="dashDot"/>
            <a:tailEnd type="arrow" w="med" len="med"/>
          </a:ln>
        </p:spPr>
        <p:style>
          <a:lnRef idx="1">
            <a:schemeClr val="dk1"/>
          </a:lnRef>
          <a:fillRef idx="0">
            <a:schemeClr val="dk1"/>
          </a:fillRef>
          <a:effectRef idx="0">
            <a:schemeClr val="dk1"/>
          </a:effectRef>
          <a:fontRef idx="minor">
            <a:schemeClr val="tx1"/>
          </a:fontRef>
        </p:style>
      </p:cxnSp>
      <p:grpSp>
        <p:nvGrpSpPr>
          <p:cNvPr id="76" name="组合 75"/>
          <p:cNvGrpSpPr/>
          <p:nvPr/>
        </p:nvGrpSpPr>
        <p:grpSpPr>
          <a:xfrm rot="0">
            <a:off x="1802130" y="3244215"/>
            <a:ext cx="1217930" cy="284480"/>
            <a:chOff x="3402" y="664"/>
            <a:chExt cx="1918" cy="448"/>
          </a:xfrm>
        </p:grpSpPr>
        <p:cxnSp>
          <p:nvCxnSpPr>
            <p:cNvPr id="77" name="直接箭头连接符 76"/>
            <p:cNvCxnSpPr/>
            <p:nvPr/>
          </p:nvCxnSpPr>
          <p:spPr>
            <a:xfrm>
              <a:off x="3402" y="1101"/>
              <a:ext cx="1918" cy="11"/>
            </a:xfrm>
            <a:prstGeom prst="straightConnector1">
              <a:avLst/>
            </a:prstGeom>
            <a:ln>
              <a:solidFill>
                <a:schemeClr val="tx1"/>
              </a:solidFill>
              <a:prstDash val="solid"/>
              <a:tailEnd type="arrow" w="med" len="med"/>
            </a:ln>
          </p:spPr>
          <p:style>
            <a:lnRef idx="1">
              <a:schemeClr val="dk1"/>
            </a:lnRef>
            <a:fillRef idx="0">
              <a:schemeClr val="dk1"/>
            </a:fillRef>
            <a:effectRef idx="0">
              <a:schemeClr val="dk1"/>
            </a:effectRef>
            <a:fontRef idx="minor">
              <a:schemeClr val="tx1"/>
            </a:fontRef>
          </p:style>
        </p:cxnSp>
        <p:graphicFrame>
          <p:nvGraphicFramePr>
            <p:cNvPr id="78" name="对象 77">
              <a:hlinkClick r:id="" action="ppaction://ole?verb="/>
            </p:cNvPr>
            <p:cNvGraphicFramePr>
              <a:graphicFrameLocks noChangeAspect="1"/>
            </p:cNvGraphicFramePr>
            <p:nvPr/>
          </p:nvGraphicFramePr>
          <p:xfrm>
            <a:off x="3895" y="664"/>
            <a:ext cx="1085" cy="448"/>
          </p:xfrm>
          <a:graphic>
            <a:graphicData uri="http://schemas.openxmlformats.org/presentationml/2006/ole">
              <mc:AlternateContent xmlns:mc="http://schemas.openxmlformats.org/markup-compatibility/2006">
                <mc:Choice xmlns:v="urn:schemas-microsoft-com:vml" Requires="v">
                  <p:oleObj spid="_x0000_s79" name="" r:id="rId8" imgW="584200" imgH="241300" progId="Equation.KSEE3">
                    <p:embed/>
                  </p:oleObj>
                </mc:Choice>
                <mc:Fallback>
                  <p:oleObj name="" r:id="rId8" imgW="584200" imgH="241300" progId="Equation.KSEE3">
                    <p:embed/>
                    <p:pic>
                      <p:nvPicPr>
                        <p:cNvPr id="0" name="图片 1024"/>
                        <p:cNvPicPr/>
                        <p:nvPr/>
                      </p:nvPicPr>
                      <p:blipFill>
                        <a:blip r:embed="rId9"/>
                        <a:stretch>
                          <a:fillRect/>
                        </a:stretch>
                      </p:blipFill>
                      <p:spPr>
                        <a:xfrm>
                          <a:off x="3895" y="664"/>
                          <a:ext cx="1085" cy="448"/>
                        </a:xfrm>
                        <a:prstGeom prst="rect">
                          <a:avLst/>
                        </a:prstGeom>
                      </p:spPr>
                    </p:pic>
                  </p:oleObj>
                </mc:Fallback>
              </mc:AlternateContent>
            </a:graphicData>
          </a:graphic>
        </p:graphicFrame>
      </p:grpSp>
      <p:grpSp>
        <p:nvGrpSpPr>
          <p:cNvPr id="84" name="组合 83"/>
          <p:cNvGrpSpPr/>
          <p:nvPr/>
        </p:nvGrpSpPr>
        <p:grpSpPr>
          <a:xfrm rot="0">
            <a:off x="1809750" y="5189855"/>
            <a:ext cx="1240790" cy="284480"/>
            <a:chOff x="3366" y="664"/>
            <a:chExt cx="1954" cy="448"/>
          </a:xfrm>
        </p:grpSpPr>
        <p:cxnSp>
          <p:nvCxnSpPr>
            <p:cNvPr id="85" name="直接箭头连接符 84"/>
            <p:cNvCxnSpPr/>
            <p:nvPr/>
          </p:nvCxnSpPr>
          <p:spPr>
            <a:xfrm>
              <a:off x="3366" y="1094"/>
              <a:ext cx="1954" cy="18"/>
            </a:xfrm>
            <a:prstGeom prst="straightConnector1">
              <a:avLst/>
            </a:prstGeom>
            <a:ln>
              <a:solidFill>
                <a:schemeClr val="tx1"/>
              </a:solidFill>
              <a:prstDash val="solid"/>
              <a:tailEnd type="arrow" w="med" len="med"/>
            </a:ln>
          </p:spPr>
          <p:style>
            <a:lnRef idx="1">
              <a:schemeClr val="dk1"/>
            </a:lnRef>
            <a:fillRef idx="0">
              <a:schemeClr val="dk1"/>
            </a:fillRef>
            <a:effectRef idx="0">
              <a:schemeClr val="dk1"/>
            </a:effectRef>
            <a:fontRef idx="minor">
              <a:schemeClr val="tx1"/>
            </a:fontRef>
          </p:style>
        </p:cxnSp>
        <p:graphicFrame>
          <p:nvGraphicFramePr>
            <p:cNvPr id="86" name="对象 85">
              <a:hlinkClick r:id="" action="ppaction://ole?verb="/>
            </p:cNvPr>
            <p:cNvGraphicFramePr>
              <a:graphicFrameLocks noChangeAspect="1"/>
            </p:cNvGraphicFramePr>
            <p:nvPr/>
          </p:nvGraphicFramePr>
          <p:xfrm>
            <a:off x="3883" y="664"/>
            <a:ext cx="1109" cy="448"/>
          </p:xfrm>
          <a:graphic>
            <a:graphicData uri="http://schemas.openxmlformats.org/presentationml/2006/ole">
              <mc:AlternateContent xmlns:mc="http://schemas.openxmlformats.org/markup-compatibility/2006">
                <mc:Choice xmlns:v="urn:schemas-microsoft-com:vml" Requires="v">
                  <p:oleObj spid="_x0000_s87" name="" r:id="rId10" imgW="596900" imgH="241300" progId="Equation.KSEE3">
                    <p:embed/>
                  </p:oleObj>
                </mc:Choice>
                <mc:Fallback>
                  <p:oleObj name="" r:id="rId10" imgW="596900" imgH="241300" progId="Equation.KSEE3">
                    <p:embed/>
                    <p:pic>
                      <p:nvPicPr>
                        <p:cNvPr id="0" name="图片 1024"/>
                        <p:cNvPicPr/>
                        <p:nvPr/>
                      </p:nvPicPr>
                      <p:blipFill>
                        <a:blip r:embed="rId11"/>
                        <a:stretch>
                          <a:fillRect/>
                        </a:stretch>
                      </p:blipFill>
                      <p:spPr>
                        <a:xfrm>
                          <a:off x="3883" y="664"/>
                          <a:ext cx="1109" cy="448"/>
                        </a:xfrm>
                        <a:prstGeom prst="rect">
                          <a:avLst/>
                        </a:prstGeom>
                      </p:spPr>
                    </p:pic>
                  </p:oleObj>
                </mc:Fallback>
              </mc:AlternateContent>
            </a:graphicData>
          </a:graphic>
        </p:graphicFrame>
      </p:grpSp>
      <p:graphicFrame>
        <p:nvGraphicFramePr>
          <p:cNvPr id="88" name="对象 87">
            <a:hlinkClick r:id="" action="ppaction://ole?verb="/>
          </p:cNvPr>
          <p:cNvGraphicFramePr>
            <a:graphicFrameLocks noChangeAspect="1"/>
          </p:cNvGraphicFramePr>
          <p:nvPr/>
        </p:nvGraphicFramePr>
        <p:xfrm>
          <a:off x="2451735" y="1942465"/>
          <a:ext cx="329565" cy="284480"/>
        </p:xfrm>
        <a:graphic>
          <a:graphicData uri="http://schemas.openxmlformats.org/presentationml/2006/ole">
            <mc:AlternateContent xmlns:mc="http://schemas.openxmlformats.org/markup-compatibility/2006">
              <mc:Choice xmlns:v="urn:schemas-microsoft-com:vml" Requires="v">
                <p:oleObj spid="_x0000_s89" name="" r:id="rId12" imgW="279400" imgH="241300" progId="Equation.KSEE3">
                  <p:embed/>
                </p:oleObj>
              </mc:Choice>
              <mc:Fallback>
                <p:oleObj name="" r:id="rId12" imgW="279400" imgH="241300" progId="Equation.KSEE3">
                  <p:embed/>
                  <p:pic>
                    <p:nvPicPr>
                      <p:cNvPr id="0" name="图片 1024"/>
                      <p:cNvPicPr/>
                      <p:nvPr/>
                    </p:nvPicPr>
                    <p:blipFill>
                      <a:blip r:embed="rId13"/>
                      <a:stretch>
                        <a:fillRect/>
                      </a:stretch>
                    </p:blipFill>
                    <p:spPr>
                      <a:xfrm>
                        <a:off x="2451735" y="1942465"/>
                        <a:ext cx="329565" cy="284480"/>
                      </a:xfrm>
                      <a:prstGeom prst="rect">
                        <a:avLst/>
                      </a:prstGeom>
                    </p:spPr>
                  </p:pic>
                </p:oleObj>
              </mc:Fallback>
            </mc:AlternateContent>
          </a:graphicData>
        </a:graphic>
      </p:graphicFrame>
      <p:cxnSp>
        <p:nvCxnSpPr>
          <p:cNvPr id="94" name="直接箭头连接符 93"/>
          <p:cNvCxnSpPr/>
          <p:nvPr/>
        </p:nvCxnSpPr>
        <p:spPr>
          <a:xfrm>
            <a:off x="5485130" y="1745615"/>
            <a:ext cx="1432560" cy="3175"/>
          </a:xfrm>
          <a:prstGeom prst="straightConnector1">
            <a:avLst/>
          </a:prstGeom>
          <a:ln>
            <a:solidFill>
              <a:srgbClr val="FF0000"/>
            </a:solidFill>
            <a:prstDash val="solid"/>
            <a:tailEnd type="arrow" w="med" len="med"/>
          </a:ln>
        </p:spPr>
        <p:style>
          <a:lnRef idx="1">
            <a:schemeClr val="dk1"/>
          </a:lnRef>
          <a:fillRef idx="0">
            <a:schemeClr val="dk1"/>
          </a:fillRef>
          <a:effectRef idx="0">
            <a:schemeClr val="dk1"/>
          </a:effectRef>
          <a:fontRef idx="minor">
            <a:schemeClr val="tx1"/>
          </a:fontRef>
        </p:style>
      </p:cxnSp>
      <p:cxnSp>
        <p:nvCxnSpPr>
          <p:cNvPr id="103" name="直接箭头连接符 102"/>
          <p:cNvCxnSpPr/>
          <p:nvPr/>
        </p:nvCxnSpPr>
        <p:spPr>
          <a:xfrm>
            <a:off x="10256520" y="2360295"/>
            <a:ext cx="1128395" cy="7620"/>
          </a:xfrm>
          <a:prstGeom prst="straightConnector1">
            <a:avLst/>
          </a:prstGeom>
          <a:ln>
            <a:prstDash val="solid"/>
            <a:tailEnd type="arrow" w="med" len="med"/>
          </a:ln>
        </p:spPr>
        <p:style>
          <a:lnRef idx="1">
            <a:schemeClr val="dk1"/>
          </a:lnRef>
          <a:fillRef idx="0">
            <a:schemeClr val="dk1"/>
          </a:fillRef>
          <a:effectRef idx="0">
            <a:schemeClr val="dk1"/>
          </a:effectRef>
          <a:fontRef idx="minor">
            <a:schemeClr val="tx1"/>
          </a:fontRef>
        </p:style>
      </p:cxnSp>
      <p:sp>
        <p:nvSpPr>
          <p:cNvPr id="104" name="矩形 103"/>
          <p:cNvSpPr/>
          <p:nvPr/>
        </p:nvSpPr>
        <p:spPr>
          <a:xfrm>
            <a:off x="2898775" y="573405"/>
            <a:ext cx="3427730" cy="6126480"/>
          </a:xfrm>
          <a:prstGeom prst="rect">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Arial" panose="020B0604020202020204" pitchFamily="34" charset="0"/>
              <a:cs typeface="Arial" panose="020B0604020202020204" pitchFamily="34" charset="0"/>
            </a:endParaRPr>
          </a:p>
        </p:txBody>
      </p:sp>
      <p:graphicFrame>
        <p:nvGraphicFramePr>
          <p:cNvPr id="108" name="对象 107">
            <a:hlinkClick r:id="" action="ppaction://ole?verb="/>
          </p:cNvPr>
          <p:cNvGraphicFramePr>
            <a:graphicFrameLocks noChangeAspect="1"/>
          </p:cNvGraphicFramePr>
          <p:nvPr/>
        </p:nvGraphicFramePr>
        <p:xfrm>
          <a:off x="5485130" y="1125220"/>
          <a:ext cx="659130" cy="284480"/>
        </p:xfrm>
        <a:graphic>
          <a:graphicData uri="http://schemas.openxmlformats.org/presentationml/2006/ole">
            <mc:AlternateContent xmlns:mc="http://schemas.openxmlformats.org/markup-compatibility/2006">
              <mc:Choice xmlns:v="urn:schemas-microsoft-com:vml" Requires="v">
                <p:oleObj spid="_x0000_s109" name="" r:id="rId14" imgW="558800" imgH="241300" progId="Equation.KSEE3">
                  <p:embed/>
                </p:oleObj>
              </mc:Choice>
              <mc:Fallback>
                <p:oleObj name="" r:id="rId14" imgW="558800" imgH="241300" progId="Equation.KSEE3">
                  <p:embed/>
                  <p:pic>
                    <p:nvPicPr>
                      <p:cNvPr id="0" name="图片 1024"/>
                      <p:cNvPicPr/>
                      <p:nvPr/>
                    </p:nvPicPr>
                    <p:blipFill>
                      <a:blip r:embed="rId15"/>
                      <a:stretch>
                        <a:fillRect/>
                      </a:stretch>
                    </p:blipFill>
                    <p:spPr>
                      <a:xfrm>
                        <a:off x="5485130" y="1125220"/>
                        <a:ext cx="659130" cy="284480"/>
                      </a:xfrm>
                      <a:prstGeom prst="rect">
                        <a:avLst/>
                      </a:prstGeom>
                    </p:spPr>
                  </p:pic>
                </p:oleObj>
              </mc:Fallback>
            </mc:AlternateContent>
          </a:graphicData>
        </a:graphic>
      </p:graphicFrame>
      <p:graphicFrame>
        <p:nvGraphicFramePr>
          <p:cNvPr id="116" name="对象 115">
            <a:hlinkClick r:id="" action="ppaction://ole?verb="/>
          </p:cNvPr>
          <p:cNvGraphicFramePr>
            <a:graphicFrameLocks noChangeAspect="1"/>
          </p:cNvGraphicFramePr>
          <p:nvPr/>
        </p:nvGraphicFramePr>
        <p:xfrm>
          <a:off x="5485130" y="2845435"/>
          <a:ext cx="704215" cy="284480"/>
        </p:xfrm>
        <a:graphic>
          <a:graphicData uri="http://schemas.openxmlformats.org/presentationml/2006/ole">
            <mc:AlternateContent xmlns:mc="http://schemas.openxmlformats.org/markup-compatibility/2006">
              <mc:Choice xmlns:v="urn:schemas-microsoft-com:vml" Requires="v">
                <p:oleObj spid="_x0000_s117" name="" r:id="rId16" imgW="596900" imgH="241300" progId="Equation.KSEE3">
                  <p:embed/>
                </p:oleObj>
              </mc:Choice>
              <mc:Fallback>
                <p:oleObj name="" r:id="rId16" imgW="596900" imgH="241300" progId="Equation.KSEE3">
                  <p:embed/>
                  <p:pic>
                    <p:nvPicPr>
                      <p:cNvPr id="0" name="图片 1024"/>
                      <p:cNvPicPr/>
                      <p:nvPr/>
                    </p:nvPicPr>
                    <p:blipFill>
                      <a:blip r:embed="rId17"/>
                      <a:stretch>
                        <a:fillRect/>
                      </a:stretch>
                    </p:blipFill>
                    <p:spPr>
                      <a:xfrm>
                        <a:off x="5485130" y="2845435"/>
                        <a:ext cx="704215" cy="284480"/>
                      </a:xfrm>
                      <a:prstGeom prst="rect">
                        <a:avLst/>
                      </a:prstGeom>
                    </p:spPr>
                  </p:pic>
                </p:oleObj>
              </mc:Fallback>
            </mc:AlternateContent>
          </a:graphicData>
        </a:graphic>
      </p:graphicFrame>
      <p:graphicFrame>
        <p:nvGraphicFramePr>
          <p:cNvPr id="120" name="对象 119">
            <a:hlinkClick r:id="" action="ppaction://ole?verb="/>
          </p:cNvPr>
          <p:cNvGraphicFramePr>
            <a:graphicFrameLocks noChangeAspect="1"/>
          </p:cNvGraphicFramePr>
          <p:nvPr/>
        </p:nvGraphicFramePr>
        <p:xfrm>
          <a:off x="5485130" y="4826635"/>
          <a:ext cx="704215" cy="284480"/>
        </p:xfrm>
        <a:graphic>
          <a:graphicData uri="http://schemas.openxmlformats.org/presentationml/2006/ole">
            <mc:AlternateContent xmlns:mc="http://schemas.openxmlformats.org/markup-compatibility/2006">
              <mc:Choice xmlns:v="urn:schemas-microsoft-com:vml" Requires="v">
                <p:oleObj spid="_x0000_s121" name="" r:id="rId18" imgW="596900" imgH="241300" progId="Equation.KSEE3">
                  <p:embed/>
                </p:oleObj>
              </mc:Choice>
              <mc:Fallback>
                <p:oleObj name="" r:id="rId18" imgW="596900" imgH="241300" progId="Equation.KSEE3">
                  <p:embed/>
                  <p:pic>
                    <p:nvPicPr>
                      <p:cNvPr id="0" name="图片 1024"/>
                      <p:cNvPicPr/>
                      <p:nvPr/>
                    </p:nvPicPr>
                    <p:blipFill>
                      <a:blip r:embed="rId19"/>
                      <a:stretch>
                        <a:fillRect/>
                      </a:stretch>
                    </p:blipFill>
                    <p:spPr>
                      <a:xfrm>
                        <a:off x="5485130" y="4826635"/>
                        <a:ext cx="704215" cy="284480"/>
                      </a:xfrm>
                      <a:prstGeom prst="rect">
                        <a:avLst/>
                      </a:prstGeom>
                    </p:spPr>
                  </p:pic>
                </p:oleObj>
              </mc:Fallback>
            </mc:AlternateContent>
          </a:graphicData>
        </a:graphic>
      </p:graphicFrame>
      <p:sp>
        <p:nvSpPr>
          <p:cNvPr id="3" name="文本框 2"/>
          <p:cNvSpPr txBox="1"/>
          <p:nvPr/>
        </p:nvSpPr>
        <p:spPr>
          <a:xfrm>
            <a:off x="4055745" y="266700"/>
            <a:ext cx="1113790" cy="306705"/>
          </a:xfrm>
          <a:prstGeom prst="rect">
            <a:avLst/>
          </a:prstGeom>
          <a:noFill/>
        </p:spPr>
        <p:txBody>
          <a:bodyPr wrap="square" rtlCol="0">
            <a:spAutoFit/>
          </a:bodyPr>
          <a:p>
            <a:pPr algn="ctr"/>
            <a:r>
              <a:rPr lang="en-US" altLang="zh-CN" sz="1400">
                <a:latin typeface="Arial" panose="020B0604020202020204" pitchFamily="34" charset="0"/>
                <a:cs typeface="Arial" panose="020B0604020202020204" pitchFamily="34" charset="0"/>
              </a:rPr>
              <a:t>n iterations</a:t>
            </a:r>
            <a:endParaRPr lang="en-US" altLang="zh-CN" sz="1400">
              <a:latin typeface="Arial" panose="020B0604020202020204" pitchFamily="34" charset="0"/>
              <a:cs typeface="Arial" panose="020B0604020202020204" pitchFamily="34" charset="0"/>
            </a:endParaRPr>
          </a:p>
        </p:txBody>
      </p:sp>
      <p:pic>
        <p:nvPicPr>
          <p:cNvPr id="5" name="图片 4" descr="170211"/>
          <p:cNvPicPr>
            <a:picLocks noChangeAspect="1"/>
          </p:cNvPicPr>
          <p:nvPr>
            <p:custDataLst>
              <p:tags r:id="rId20"/>
            </p:custDataLst>
          </p:nvPr>
        </p:nvPicPr>
        <p:blipFill>
          <a:blip r:embed="rId21"/>
          <a:stretch>
            <a:fillRect/>
          </a:stretch>
        </p:blipFill>
        <p:spPr>
          <a:xfrm>
            <a:off x="451485" y="1262380"/>
            <a:ext cx="1361333" cy="1152000"/>
          </a:xfrm>
          <a:prstGeom prst="rect">
            <a:avLst/>
          </a:prstGeom>
          <a:ln w="12700" cmpd="sng">
            <a:solidFill>
              <a:schemeClr val="tx1"/>
            </a:solidFill>
            <a:prstDash val="solid"/>
          </a:ln>
        </p:spPr>
      </p:pic>
      <p:pic>
        <p:nvPicPr>
          <p:cNvPr id="6" name="图片 5" descr="170402"/>
          <p:cNvPicPr>
            <a:picLocks noChangeAspect="1"/>
          </p:cNvPicPr>
          <p:nvPr>
            <p:custDataLst>
              <p:tags r:id="rId22"/>
            </p:custDataLst>
          </p:nvPr>
        </p:nvPicPr>
        <p:blipFill>
          <a:blip r:embed="rId23"/>
          <a:stretch>
            <a:fillRect/>
          </a:stretch>
        </p:blipFill>
        <p:spPr>
          <a:xfrm>
            <a:off x="451485" y="3030855"/>
            <a:ext cx="1361718" cy="1152000"/>
          </a:xfrm>
          <a:prstGeom prst="rect">
            <a:avLst/>
          </a:prstGeom>
          <a:ln w="12700" cmpd="sng">
            <a:solidFill>
              <a:schemeClr val="tx1"/>
            </a:solidFill>
            <a:prstDash val="solid"/>
          </a:ln>
        </p:spPr>
      </p:pic>
      <p:pic>
        <p:nvPicPr>
          <p:cNvPr id="7" name="图片 6" descr="171218"/>
          <p:cNvPicPr>
            <a:picLocks noChangeAspect="1"/>
          </p:cNvPicPr>
          <p:nvPr/>
        </p:nvPicPr>
        <p:blipFill>
          <a:blip r:embed="rId24"/>
          <a:stretch>
            <a:fillRect/>
          </a:stretch>
        </p:blipFill>
        <p:spPr>
          <a:xfrm>
            <a:off x="451485" y="4959350"/>
            <a:ext cx="1361796" cy="1152000"/>
          </a:xfrm>
          <a:prstGeom prst="rect">
            <a:avLst/>
          </a:prstGeom>
          <a:ln w="12700" cmpd="sng">
            <a:solidFill>
              <a:schemeClr val="tx1"/>
            </a:solidFill>
            <a:prstDash val="solid"/>
          </a:ln>
        </p:spPr>
      </p:pic>
      <p:cxnSp>
        <p:nvCxnSpPr>
          <p:cNvPr id="8" name="肘形连接符 7"/>
          <p:cNvCxnSpPr>
            <a:stCxn id="65" idx="3"/>
            <a:endCxn id="65" idx="0"/>
          </p:cNvCxnSpPr>
          <p:nvPr/>
        </p:nvCxnSpPr>
        <p:spPr>
          <a:xfrm flipH="1" flipV="1">
            <a:off x="3591560" y="1604010"/>
            <a:ext cx="570865" cy="137795"/>
          </a:xfrm>
          <a:prstGeom prst="bentConnector4">
            <a:avLst>
              <a:gd name="adj1" fmla="val -230923"/>
              <a:gd name="adj2" fmla="val 67373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9" name="肘形连接符 8"/>
          <p:cNvCxnSpPr>
            <a:stCxn id="69" idx="3"/>
            <a:endCxn id="69" idx="0"/>
          </p:cNvCxnSpPr>
          <p:nvPr/>
        </p:nvCxnSpPr>
        <p:spPr>
          <a:xfrm flipH="1" flipV="1">
            <a:off x="3590925" y="3387090"/>
            <a:ext cx="571500" cy="137795"/>
          </a:xfrm>
          <a:prstGeom prst="bentConnector4">
            <a:avLst>
              <a:gd name="adj1" fmla="val -230555"/>
              <a:gd name="adj2" fmla="val 673732"/>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0" name="肘形连接符 9"/>
          <p:cNvCxnSpPr>
            <a:stCxn id="71" idx="3"/>
            <a:endCxn id="71" idx="0"/>
          </p:cNvCxnSpPr>
          <p:nvPr/>
        </p:nvCxnSpPr>
        <p:spPr>
          <a:xfrm flipH="1" flipV="1">
            <a:off x="3655695" y="5342255"/>
            <a:ext cx="604520" cy="137795"/>
          </a:xfrm>
          <a:prstGeom prst="bentConnector4">
            <a:avLst>
              <a:gd name="adj1" fmla="val -200945"/>
              <a:gd name="adj2" fmla="val 66774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5475605" y="3517900"/>
            <a:ext cx="1432560" cy="3175"/>
          </a:xfrm>
          <a:prstGeom prst="straightConnector1">
            <a:avLst/>
          </a:prstGeom>
          <a:ln>
            <a:solidFill>
              <a:srgbClr val="FF0000"/>
            </a:solidFill>
            <a:prstDash val="solid"/>
            <a:tailEnd type="arrow" w="med" len="med"/>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5485130" y="5474335"/>
            <a:ext cx="1432560" cy="3175"/>
          </a:xfrm>
          <a:prstGeom prst="straightConnector1">
            <a:avLst/>
          </a:prstGeom>
          <a:ln>
            <a:solidFill>
              <a:srgbClr val="FF0000"/>
            </a:solidFill>
            <a:prstDash val="solid"/>
            <a:tailEnd type="arrow" w="med" len="med"/>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3914140" y="6173470"/>
            <a:ext cx="1910080" cy="368300"/>
          </a:xfrm>
          <a:prstGeom prst="rect">
            <a:avLst/>
          </a:prstGeom>
          <a:noFill/>
        </p:spPr>
        <p:txBody>
          <a:bodyPr wrap="none" rtlCol="0" anchor="t">
            <a:spAutoFit/>
          </a:bodyPr>
          <a:p>
            <a:r>
              <a:rPr lang="en-US" altLang="zh-CN">
                <a:solidFill>
                  <a:schemeClr val="tx1"/>
                </a:solidFill>
                <a:latin typeface="Arial" panose="020B0604020202020204" pitchFamily="34" charset="0"/>
                <a:cs typeface="Arial" panose="020B0604020202020204" pitchFamily="34" charset="0"/>
                <a:sym typeface="+mn-ea"/>
              </a:rPr>
              <a:t>Confidence  map</a:t>
            </a:r>
            <a:endParaRPr lang="en-US" altLang="zh-CN">
              <a:solidFill>
                <a:schemeClr val="tx1"/>
              </a:solidFill>
              <a:latin typeface="Arial" panose="020B0604020202020204" pitchFamily="34" charset="0"/>
              <a:cs typeface="Arial" panose="020B0604020202020204" pitchFamily="34" charset="0"/>
              <a:sym typeface="+mn-ea"/>
            </a:endParaRPr>
          </a:p>
        </p:txBody>
      </p:sp>
      <p:sp>
        <p:nvSpPr>
          <p:cNvPr id="28" name="文本框 27"/>
          <p:cNvSpPr txBox="1"/>
          <p:nvPr/>
        </p:nvSpPr>
        <p:spPr>
          <a:xfrm>
            <a:off x="386080" y="6173470"/>
            <a:ext cx="1490980" cy="368300"/>
          </a:xfrm>
          <a:prstGeom prst="rect">
            <a:avLst/>
          </a:prstGeom>
          <a:noFill/>
        </p:spPr>
        <p:txBody>
          <a:bodyPr wrap="none" rtlCol="0" anchor="t">
            <a:spAutoFit/>
          </a:bodyPr>
          <a:p>
            <a:r>
              <a:rPr lang="en-US" altLang="zh-CN">
                <a:solidFill>
                  <a:schemeClr val="tx1"/>
                </a:solidFill>
                <a:latin typeface="Arial" panose="020B0604020202020204" pitchFamily="34" charset="0"/>
                <a:cs typeface="Arial" panose="020B0604020202020204" pitchFamily="34" charset="0"/>
                <a:sym typeface="+mn-ea"/>
              </a:rPr>
              <a:t>Input images</a:t>
            </a:r>
            <a:endParaRPr lang="en-US" altLang="zh-CN">
              <a:solidFill>
                <a:schemeClr val="tx1"/>
              </a:solidFill>
              <a:latin typeface="Arial" panose="020B0604020202020204" pitchFamily="34" charset="0"/>
              <a:cs typeface="Arial" panose="020B0604020202020204" pitchFamily="34" charset="0"/>
              <a:sym typeface="+mn-ea"/>
            </a:endParaRPr>
          </a:p>
        </p:txBody>
      </p:sp>
      <p:pic>
        <p:nvPicPr>
          <p:cNvPr id="29" name="图片 28" descr="water_multi_label_1unlabel_5c_100class1_34"/>
          <p:cNvPicPr>
            <a:picLocks noChangeAspect="1"/>
          </p:cNvPicPr>
          <p:nvPr>
            <p:custDataLst>
              <p:tags r:id="rId25"/>
            </p:custDataLst>
          </p:nvPr>
        </p:nvPicPr>
        <p:blipFill>
          <a:blip r:embed="rId26"/>
          <a:stretch>
            <a:fillRect/>
          </a:stretch>
        </p:blipFill>
        <p:spPr>
          <a:xfrm>
            <a:off x="6917690" y="1262380"/>
            <a:ext cx="1361652" cy="1152000"/>
          </a:xfrm>
          <a:prstGeom prst="rect">
            <a:avLst/>
          </a:prstGeom>
          <a:ln w="12700" cmpd="sng">
            <a:solidFill>
              <a:schemeClr val="tx1"/>
            </a:solidFill>
            <a:prstDash val="solid"/>
          </a:ln>
        </p:spPr>
      </p:pic>
      <p:pic>
        <p:nvPicPr>
          <p:cNvPr id="36" name="图片 35" descr="water_multi_label_1unlabel_5c_100class1_34"/>
          <p:cNvPicPr>
            <a:picLocks noChangeAspect="1"/>
          </p:cNvPicPr>
          <p:nvPr>
            <p:custDataLst>
              <p:tags r:id="rId27"/>
            </p:custDataLst>
          </p:nvPr>
        </p:nvPicPr>
        <p:blipFill>
          <a:blip r:embed="rId26"/>
          <a:stretch>
            <a:fillRect/>
          </a:stretch>
        </p:blipFill>
        <p:spPr>
          <a:xfrm>
            <a:off x="6908165" y="3030855"/>
            <a:ext cx="1361863" cy="1152000"/>
          </a:xfrm>
          <a:prstGeom prst="rect">
            <a:avLst/>
          </a:prstGeom>
          <a:ln w="12700" cmpd="sng">
            <a:solidFill>
              <a:schemeClr val="tx1"/>
            </a:solidFill>
            <a:prstDash val="solid"/>
          </a:ln>
        </p:spPr>
      </p:pic>
      <p:pic>
        <p:nvPicPr>
          <p:cNvPr id="37" name="图片 36" descr="water_multi_label_1unlabel_5c_100class4_35"/>
          <p:cNvPicPr>
            <a:picLocks noChangeAspect="1"/>
          </p:cNvPicPr>
          <p:nvPr/>
        </p:nvPicPr>
        <p:blipFill>
          <a:blip r:embed="rId28"/>
          <a:stretch>
            <a:fillRect/>
          </a:stretch>
        </p:blipFill>
        <p:spPr>
          <a:xfrm>
            <a:off x="6917055" y="4975225"/>
            <a:ext cx="1361770" cy="1152000"/>
          </a:xfrm>
          <a:prstGeom prst="rect">
            <a:avLst/>
          </a:prstGeom>
          <a:ln w="12700" cmpd="sng">
            <a:solidFill>
              <a:schemeClr val="tx1"/>
            </a:solidFill>
            <a:prstDash val="solid"/>
          </a:ln>
        </p:spPr>
      </p:pic>
      <p:sp>
        <p:nvSpPr>
          <p:cNvPr id="40" name="文本框 39"/>
          <p:cNvSpPr txBox="1"/>
          <p:nvPr/>
        </p:nvSpPr>
        <p:spPr>
          <a:xfrm>
            <a:off x="6656070" y="6173470"/>
            <a:ext cx="1884680" cy="368300"/>
          </a:xfrm>
          <a:prstGeom prst="rect">
            <a:avLst/>
          </a:prstGeom>
          <a:noFill/>
        </p:spPr>
        <p:txBody>
          <a:bodyPr wrap="none" rtlCol="0" anchor="t">
            <a:spAutoFit/>
          </a:bodyPr>
          <a:p>
            <a:r>
              <a:rPr lang="en-US" altLang="zh-CN">
                <a:solidFill>
                  <a:schemeClr val="tx1"/>
                </a:solidFill>
                <a:latin typeface="Arial" panose="020B0604020202020204" pitchFamily="34" charset="0"/>
                <a:cs typeface="Arial" panose="020B0604020202020204" pitchFamily="34" charset="0"/>
                <a:sym typeface="+mn-ea"/>
              </a:rPr>
              <a:t>Predicted results</a:t>
            </a:r>
            <a:endParaRPr lang="en-US" altLang="zh-CN">
              <a:solidFill>
                <a:schemeClr val="tx1"/>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jointConf"/>
          <p:cNvPicPr>
            <a:picLocks noChangeAspect="1"/>
          </p:cNvPicPr>
          <p:nvPr>
            <p:custDataLst>
              <p:tags r:id="rId1"/>
            </p:custDataLst>
          </p:nvPr>
        </p:nvPicPr>
        <p:blipFill>
          <a:blip r:embed="rId2"/>
          <a:stretch>
            <a:fillRect/>
          </a:stretch>
        </p:blipFill>
        <p:spPr>
          <a:xfrm>
            <a:off x="1693545" y="713740"/>
            <a:ext cx="8147050" cy="334137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11520,&quot;width&quot;:14400}"/>
</p:tagLst>
</file>

<file path=ppt/tags/tag10.xml><?xml version="1.0" encoding="utf-8"?>
<p:tagLst xmlns:p="http://schemas.openxmlformats.org/presentationml/2006/main">
  <p:tag name="REFSHAPE" val="512681060"/>
  <p:tag name="KSO_WM_UNIT_PLACING_PICTURE_USER_VIEWPORT" val="{&quot;height&quot;:3331,&quot;width&quot;:8122}"/>
</p:tagLst>
</file>

<file path=ppt/tags/tag11.xml><?xml version="1.0" encoding="utf-8"?>
<p:tagLst xmlns:p="http://schemas.openxmlformats.org/presentationml/2006/main">
  <p:tag name="KSO_WM_UNIT_PLACING_PICTURE_USER_VIEWPORT" val="{&quot;height&quot;:7973,&quot;width&quot;:9424}"/>
</p:tagLst>
</file>

<file path=ppt/tags/tag12.xml><?xml version="1.0" encoding="utf-8"?>
<p:tagLst xmlns:p="http://schemas.openxmlformats.org/presentationml/2006/main">
  <p:tag name="REFSHAPE" val="399572028"/>
  <p:tag name="KSO_WM_UNIT_PLACING_PICTURE_USER_VIEWPORT" val="{&quot;height&quot;:13398,&quot;width&quot;:15840}"/>
</p:tagLst>
</file>

<file path=ppt/tags/tag13.xml><?xml version="1.0" encoding="utf-8"?>
<p:tagLst xmlns:p="http://schemas.openxmlformats.org/presentationml/2006/main">
  <p:tag name="KSO_WM_UNIT_PLACING_PICTURE_USER_VIEWPORT" val="{&quot;height&quot;:7954,&quot;width&quot;:9403}"/>
</p:tagLst>
</file>

<file path=ppt/tags/tag14.xml><?xml version="1.0" encoding="utf-8"?>
<p:tagLst xmlns:p="http://schemas.openxmlformats.org/presentationml/2006/main">
  <p:tag name="REFSHAPE" val="405786740"/>
  <p:tag name="KSO_WM_UNIT_PLACING_PICTURE_USER_VIEWPORT" val="{&quot;height&quot;:13398,&quot;width&quot;:15840}"/>
</p:tagLst>
</file>

<file path=ppt/tags/tag15.xml><?xml version="1.0" encoding="utf-8"?>
<p:tagLst xmlns:p="http://schemas.openxmlformats.org/presentationml/2006/main">
  <p:tag name="REFSHAPE" val="345462276"/>
  <p:tag name="KSO_WM_UNIT_PLACING_PICTURE_USER_VIEWPORT" val="{&quot;height&quot;:11314,&quot;width&quot;:15840}"/>
</p:tagLst>
</file>

<file path=ppt/tags/tag2.xml><?xml version="1.0" encoding="utf-8"?>
<p:tagLst xmlns:p="http://schemas.openxmlformats.org/presentationml/2006/main">
  <p:tag name="KSO_WM_UNIT_PLACING_PICTURE_USER_VIEWPORT" val="{&quot;height&quot;:11520,&quot;width&quot;:14400}"/>
</p:tagLst>
</file>

<file path=ppt/tags/tag3.xml><?xml version="1.0" encoding="utf-8"?>
<p:tagLst xmlns:p="http://schemas.openxmlformats.org/presentationml/2006/main">
  <p:tag name="REFSHAPE" val="426819580"/>
</p:tagLst>
</file>

<file path=ppt/tags/tag4.xml><?xml version="1.0" encoding="utf-8"?>
<p:tagLst xmlns:p="http://schemas.openxmlformats.org/presentationml/2006/main">
  <p:tag name="REFSHAPE" val="820320036"/>
  <p:tag name="KSO_WM_UNIT_PLACING_PICTURE_USER_VIEWPORT" val="{&quot;height&quot;:3105,&quot;width&quot;:9810}"/>
</p:tagLst>
</file>

<file path=ppt/tags/tag5.xml><?xml version="1.0" encoding="utf-8"?>
<p:tagLst xmlns:p="http://schemas.openxmlformats.org/presentationml/2006/main">
  <p:tag name="REFSHAPE" val="195078860"/>
  <p:tag name="KSO_WM_UNIT_PLACING_PICTURE_USER_VIEWPORT" val="{&quot;height&quot;:11880,&quot;width&quot;:15840}"/>
</p:tagLst>
</file>

<file path=ppt/tags/tag6.xml><?xml version="1.0" encoding="utf-8"?>
<p:tagLst xmlns:p="http://schemas.openxmlformats.org/presentationml/2006/main">
  <p:tag name="REFSHAPE" val="399572028"/>
  <p:tag name="KSO_WM_UNIT_PLACING_PICTURE_USER_VIEWPORT" val="{&quot;height&quot;:13398,&quot;width&quot;:15840}"/>
</p:tagLst>
</file>

<file path=ppt/tags/tag7.xml><?xml version="1.0" encoding="utf-8"?>
<p:tagLst xmlns:p="http://schemas.openxmlformats.org/presentationml/2006/main">
  <p:tag name="REFSHAPE" val="405786740"/>
  <p:tag name="KSO_WM_UNIT_PLACING_PICTURE_USER_VIEWPORT" val="{&quot;height&quot;:13398,&quot;width&quot;:15840}"/>
</p:tagLst>
</file>

<file path=ppt/tags/tag8.xml><?xml version="1.0" encoding="utf-8"?>
<p:tagLst xmlns:p="http://schemas.openxmlformats.org/presentationml/2006/main">
  <p:tag name="KSO_WM_UNIT_PLACING_PICTURE_USER_VIEWPORT" val="{&quot;height&quot;:7973,&quot;width&quot;:9424}"/>
</p:tagLst>
</file>

<file path=ppt/tags/tag9.xml><?xml version="1.0" encoding="utf-8"?>
<p:tagLst xmlns:p="http://schemas.openxmlformats.org/presentationml/2006/main">
  <p:tag name="KSO_WM_UNIT_PLACING_PICTURE_USER_VIEWPORT" val="{&quot;height&quot;:7954,&quot;width&quot;:940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4235</Words>
  <Application>WPS 演示</Application>
  <PresentationFormat>宽屏</PresentationFormat>
  <Paragraphs>104</Paragraphs>
  <Slides>24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9</vt:i4>
      </vt:variant>
      <vt:variant>
        <vt:lpstr>幻灯片标题</vt:lpstr>
      </vt:variant>
      <vt:variant>
        <vt:i4>24</vt:i4>
      </vt:variant>
    </vt:vector>
  </HeadingPairs>
  <TitlesOfParts>
    <vt:vector size="41" baseType="lpstr">
      <vt:lpstr>Arial</vt:lpstr>
      <vt:lpstr>宋体</vt:lpstr>
      <vt:lpstr>Wingdings</vt:lpstr>
      <vt:lpstr>Times New Roman</vt:lpstr>
      <vt:lpstr>微软雅黑</vt:lpstr>
      <vt:lpstr>Calibri</vt:lpstr>
      <vt:lpstr>Arial Unicode MS</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有一个地方</cp:lastModifiedBy>
  <cp:revision>45</cp:revision>
  <dcterms:created xsi:type="dcterms:W3CDTF">2020-08-13T08:42:00Z</dcterms:created>
  <dcterms:modified xsi:type="dcterms:W3CDTF">2020-11-16T10:46:55Z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